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5" r:id="rId10"/>
    <p:sldId id="271" r:id="rId11"/>
    <p:sldId id="272" r:id="rId12"/>
    <p:sldId id="273" r:id="rId13"/>
    <p:sldId id="274" r:id="rId14"/>
    <p:sldId id="275" r:id="rId15"/>
    <p:sldId id="264" r:id="rId16"/>
    <p:sldId id="263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63E422-31DF-4612-BD88-DDB8DECA816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6BE72C-D132-4636-ABD1-FE515817D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10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73035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29362" cy="47466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356992"/>
            <a:ext cx="82809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СОШ № 38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(многопрофильная)</a:t>
            </a:r>
          </a:p>
          <a:p>
            <a:pPr algn="ctr"/>
            <a:r>
              <a:rPr lang="ru-RU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им.В.М.Дегоева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дегоев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1571" y="188640"/>
            <a:ext cx="2544925" cy="32564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Участие в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конкурсах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340768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</a:t>
            </a:r>
            <a:r>
              <a:rPr lang="ru-RU" sz="2000" dirty="0">
                <a:solidFill>
                  <a:srgbClr val="FF0000"/>
                </a:solidFill>
              </a:rPr>
              <a:t>региональных Х</a:t>
            </a:r>
            <a:r>
              <a:rPr lang="en-US" sz="2000" dirty="0">
                <a:solidFill>
                  <a:srgbClr val="FF0000"/>
                </a:solidFill>
              </a:rPr>
              <a:t>IV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Колмогоровских</a:t>
            </a:r>
            <a:r>
              <a:rPr lang="ru-RU" sz="2000" dirty="0">
                <a:solidFill>
                  <a:srgbClr val="FF0000"/>
                </a:solidFill>
              </a:rPr>
              <a:t>  </a:t>
            </a:r>
            <a:r>
              <a:rPr lang="ru-RU" sz="2000" dirty="0"/>
              <a:t>чтениях заняли призовые места :</a:t>
            </a:r>
          </a:p>
          <a:p>
            <a:r>
              <a:rPr lang="ru-RU" sz="2000" dirty="0"/>
              <a:t>         - </a:t>
            </a:r>
            <a:r>
              <a:rPr lang="ru-RU" sz="2000" dirty="0" err="1"/>
              <a:t>Хачирова</a:t>
            </a:r>
            <a:r>
              <a:rPr lang="ru-RU" sz="2000" dirty="0"/>
              <a:t> Регина,10 «А» </a:t>
            </a:r>
            <a:r>
              <a:rPr lang="ru-RU" sz="2000" dirty="0" err="1"/>
              <a:t>кл</a:t>
            </a:r>
            <a:r>
              <a:rPr lang="ru-RU" sz="2000" dirty="0"/>
              <a:t>.  – Диплом  </a:t>
            </a:r>
            <a:r>
              <a:rPr lang="en-US" sz="2000" dirty="0"/>
              <a:t>I</a:t>
            </a:r>
            <a:r>
              <a:rPr lang="ru-RU" sz="2000" dirty="0"/>
              <a:t>   степени;</a:t>
            </a:r>
          </a:p>
          <a:p>
            <a:r>
              <a:rPr lang="ru-RU" sz="2000" dirty="0"/>
              <a:t>         - </a:t>
            </a:r>
            <a:r>
              <a:rPr lang="ru-RU" sz="2000" dirty="0" err="1"/>
              <a:t>Валгасова</a:t>
            </a:r>
            <a:r>
              <a:rPr lang="ru-RU" sz="2000" dirty="0"/>
              <a:t> Диана,  9 «Д» </a:t>
            </a:r>
            <a:r>
              <a:rPr lang="ru-RU" sz="2000" dirty="0" err="1"/>
              <a:t>кл</a:t>
            </a:r>
            <a:r>
              <a:rPr lang="ru-RU" sz="2000" dirty="0"/>
              <a:t>.   -  грамота  </a:t>
            </a:r>
          </a:p>
          <a:p>
            <a:r>
              <a:rPr lang="ru-RU" sz="2000" dirty="0"/>
              <a:t>         -Богданов Владислав,10«А» </a:t>
            </a:r>
            <a:r>
              <a:rPr lang="ru-RU" sz="2000" dirty="0" err="1"/>
              <a:t>кл</a:t>
            </a:r>
            <a:r>
              <a:rPr lang="ru-RU" sz="2000" dirty="0"/>
              <a:t>. -Дипломом </a:t>
            </a:r>
            <a:r>
              <a:rPr lang="en-US" sz="2000" dirty="0"/>
              <a:t>III</a:t>
            </a:r>
            <a:r>
              <a:rPr lang="ru-RU" sz="2000" dirty="0"/>
              <a:t>  степени 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en-US" sz="2000" dirty="0"/>
              <a:t>I</a:t>
            </a:r>
            <a:r>
              <a:rPr lang="ru-RU" sz="2000" dirty="0"/>
              <a:t>Х Республиканском  конкурсе  старшеклассников </a:t>
            </a:r>
            <a:r>
              <a:rPr lang="ru-RU" sz="2000" dirty="0">
                <a:solidFill>
                  <a:srgbClr val="FF0000"/>
                </a:solidFill>
              </a:rPr>
              <a:t>«Юность Алании» </a:t>
            </a:r>
          </a:p>
          <a:p>
            <a:r>
              <a:rPr lang="ru-RU" sz="2000" dirty="0"/>
              <a:t>      команда  нашей  школы «Ног </a:t>
            </a:r>
            <a:r>
              <a:rPr lang="ru-RU" sz="2000" dirty="0" err="1"/>
              <a:t>фæлтæр</a:t>
            </a:r>
            <a:r>
              <a:rPr lang="ru-RU" sz="2000" dirty="0"/>
              <a:t>» награждена Дипломом  </a:t>
            </a:r>
            <a:r>
              <a:rPr lang="en-US" sz="2000" dirty="0"/>
              <a:t>II</a:t>
            </a:r>
            <a:r>
              <a:rPr lang="ru-RU" sz="2000" dirty="0"/>
              <a:t> степени </a:t>
            </a:r>
          </a:p>
          <a:p>
            <a:r>
              <a:rPr lang="ru-RU" sz="2000" dirty="0"/>
              <a:t>      </a:t>
            </a:r>
          </a:p>
          <a:p>
            <a:r>
              <a:rPr lang="ru-RU" sz="2000" dirty="0" smtClean="0"/>
              <a:t>На </a:t>
            </a:r>
            <a:r>
              <a:rPr lang="ru-RU" sz="2000" dirty="0"/>
              <a:t>городском экологическом конкурсе «Земля, оставленная нам в </a:t>
            </a:r>
            <a:r>
              <a:rPr lang="ru-RU" sz="2000" dirty="0" smtClean="0"/>
              <a:t>наследство</a:t>
            </a:r>
            <a:r>
              <a:rPr lang="ru-RU" sz="2000" dirty="0"/>
              <a:t>» команда наша, состоящая из 5 человек  стала  победителями </a:t>
            </a:r>
          </a:p>
          <a:p>
            <a:r>
              <a:rPr lang="ru-RU" sz="2000" dirty="0"/>
              <a:t>      на   </a:t>
            </a:r>
            <a:r>
              <a:rPr lang="en-US" sz="2000" dirty="0"/>
              <a:t>I</a:t>
            </a:r>
            <a:r>
              <a:rPr lang="ru-RU" sz="2000" dirty="0"/>
              <a:t>  - </a:t>
            </a:r>
            <a:r>
              <a:rPr lang="en-US" sz="2000" dirty="0"/>
              <a:t>II</a:t>
            </a:r>
            <a:r>
              <a:rPr lang="ru-RU" sz="2000" dirty="0"/>
              <a:t> этапах </a:t>
            </a:r>
            <a:r>
              <a:rPr lang="ru-RU" sz="2000" dirty="0" smtClean="0"/>
              <a:t>конкурса</a:t>
            </a:r>
          </a:p>
          <a:p>
            <a:endParaRPr lang="ru-RU" sz="2000" dirty="0"/>
          </a:p>
          <a:p>
            <a:r>
              <a:rPr lang="ru-RU" sz="2000" dirty="0" smtClean="0"/>
              <a:t>На </a:t>
            </a:r>
            <a:r>
              <a:rPr lang="en-US" sz="2000" dirty="0"/>
              <a:t>VIII</a:t>
            </a:r>
            <a:r>
              <a:rPr lang="ru-RU" sz="2000" dirty="0"/>
              <a:t> Всероссийском конкурсе достижений талантливой молодежи </a:t>
            </a:r>
            <a:r>
              <a:rPr lang="ru-RU" sz="2000" dirty="0" smtClean="0">
                <a:solidFill>
                  <a:srgbClr val="FF0000"/>
                </a:solidFill>
              </a:rPr>
              <a:t>«Национальное </a:t>
            </a:r>
            <a:r>
              <a:rPr lang="ru-RU" sz="2000" dirty="0">
                <a:solidFill>
                  <a:srgbClr val="FF0000"/>
                </a:solidFill>
              </a:rPr>
              <a:t>достояние  России»</a:t>
            </a:r>
            <a:r>
              <a:rPr lang="ru-RU" sz="2000" dirty="0"/>
              <a:t> (на очном туре  в </a:t>
            </a:r>
            <a:r>
              <a:rPr lang="ru-RU" sz="2000" dirty="0" err="1"/>
              <a:t>г.Непецино</a:t>
            </a:r>
            <a:r>
              <a:rPr lang="ru-RU" sz="2000" dirty="0" smtClean="0"/>
              <a:t>):</a:t>
            </a:r>
            <a:endParaRPr lang="ru-RU" sz="2000" dirty="0"/>
          </a:p>
          <a:p>
            <a:r>
              <a:rPr lang="ru-RU" sz="2000" dirty="0"/>
              <a:t>   - Пашков Александр</a:t>
            </a:r>
            <a:r>
              <a:rPr lang="ru-RU" sz="2000" dirty="0" smtClean="0"/>
              <a:t>, 9кл.награжден Дипломом </a:t>
            </a:r>
            <a:r>
              <a:rPr lang="en-US" sz="2000" dirty="0" smtClean="0"/>
              <a:t>I</a:t>
            </a:r>
            <a:r>
              <a:rPr lang="ru-RU" sz="2000" dirty="0" smtClean="0"/>
              <a:t> </a:t>
            </a:r>
            <a:r>
              <a:rPr lang="ru-RU" sz="2000" dirty="0" smtClean="0"/>
              <a:t>степени;</a:t>
            </a:r>
            <a:endParaRPr lang="ru-RU" sz="2000" dirty="0"/>
          </a:p>
          <a:p>
            <a:r>
              <a:rPr lang="ru-RU" sz="2000" dirty="0"/>
              <a:t>   - </a:t>
            </a:r>
            <a:r>
              <a:rPr lang="ru-RU" sz="2000" dirty="0" err="1"/>
              <a:t>Миндзаева</a:t>
            </a:r>
            <a:r>
              <a:rPr lang="ru-RU" sz="2000" dirty="0"/>
              <a:t> Дана,10 «Г» </a:t>
            </a:r>
            <a:r>
              <a:rPr lang="ru-RU" sz="2000" dirty="0" err="1"/>
              <a:t>кл.награждена</a:t>
            </a:r>
            <a:r>
              <a:rPr lang="ru-RU" sz="2000" dirty="0"/>
              <a:t> Дипломом </a:t>
            </a:r>
            <a:r>
              <a:rPr lang="en-US" sz="2000" dirty="0"/>
              <a:t>I</a:t>
            </a:r>
            <a:r>
              <a:rPr lang="ru-RU" sz="2000" dirty="0" smtClean="0"/>
              <a:t>степени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2917035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273571" y="260648"/>
            <a:ext cx="868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571500" algn="l"/>
              </a:tabLst>
            </a:pPr>
            <a:r>
              <a:rPr lang="ru-RU" sz="4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Участие в конкурсах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kub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916832"/>
            <a:ext cx="1025277" cy="19168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4503" y="111023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Х</a:t>
            </a:r>
            <a:r>
              <a:rPr lang="en-US" dirty="0"/>
              <a:t>III</a:t>
            </a:r>
            <a:r>
              <a:rPr lang="ru-RU" dirty="0"/>
              <a:t>  Всероссийском Детском конкурсе научно- исследовательских и  </a:t>
            </a:r>
          </a:p>
          <a:p>
            <a:r>
              <a:rPr lang="ru-RU" dirty="0"/>
              <a:t>      Творческих работ </a:t>
            </a:r>
            <a:r>
              <a:rPr lang="ru-RU" dirty="0">
                <a:solidFill>
                  <a:srgbClr val="FF0000"/>
                </a:solidFill>
              </a:rPr>
              <a:t>«Первые шаги в науку</a:t>
            </a:r>
            <a:r>
              <a:rPr lang="ru-RU" dirty="0" smtClean="0">
                <a:solidFill>
                  <a:srgbClr val="FF0000"/>
                </a:solidFill>
              </a:rPr>
              <a:t>»  </a:t>
            </a:r>
            <a:r>
              <a:rPr lang="ru-RU" dirty="0" smtClean="0"/>
              <a:t>(</a:t>
            </a:r>
            <a:r>
              <a:rPr lang="ru-RU" dirty="0" err="1"/>
              <a:t>г.Непецино</a:t>
            </a:r>
            <a:r>
              <a:rPr lang="ru-RU" dirty="0"/>
              <a:t> </a:t>
            </a:r>
            <a:r>
              <a:rPr lang="ru-RU" dirty="0" err="1"/>
              <a:t>Моск.обл</a:t>
            </a:r>
            <a:r>
              <a:rPr lang="ru-RU" dirty="0"/>
              <a:t>)     </a:t>
            </a:r>
          </a:p>
          <a:p>
            <a:r>
              <a:rPr lang="ru-RU" dirty="0"/>
              <a:t>       Малышева Дана 6кл. награждена  Дипломом </a:t>
            </a:r>
            <a:r>
              <a:rPr lang="en-US" dirty="0"/>
              <a:t>II</a:t>
            </a:r>
            <a:r>
              <a:rPr lang="ru-RU" dirty="0"/>
              <a:t> степени</a:t>
            </a:r>
          </a:p>
          <a:p>
            <a:r>
              <a:rPr lang="ru-RU" dirty="0"/>
              <a:t>       </a:t>
            </a:r>
          </a:p>
          <a:p>
            <a:r>
              <a:rPr lang="ru-RU" dirty="0" smtClean="0"/>
              <a:t>На </a:t>
            </a:r>
            <a:r>
              <a:rPr lang="ru-RU" dirty="0"/>
              <a:t>Х</a:t>
            </a:r>
            <a:r>
              <a:rPr lang="en-US" dirty="0"/>
              <a:t>IV</a:t>
            </a:r>
            <a:r>
              <a:rPr lang="ru-RU" dirty="0"/>
              <a:t> Всероссийской  открытой конференции учащихся </a:t>
            </a:r>
            <a:r>
              <a:rPr lang="ru-RU" dirty="0">
                <a:solidFill>
                  <a:srgbClr val="FF0000"/>
                </a:solidFill>
              </a:rPr>
              <a:t>«Шаги в   </a:t>
            </a:r>
          </a:p>
          <a:p>
            <a:r>
              <a:rPr lang="ru-RU" dirty="0">
                <a:solidFill>
                  <a:srgbClr val="FF0000"/>
                </a:solidFill>
              </a:rPr>
              <a:t>      науку»</a:t>
            </a:r>
            <a:r>
              <a:rPr lang="ru-RU" dirty="0"/>
              <a:t> Дипломами  </a:t>
            </a:r>
            <a:r>
              <a:rPr lang="en-US" dirty="0"/>
              <a:t>I</a:t>
            </a:r>
            <a:r>
              <a:rPr lang="ru-RU" dirty="0"/>
              <a:t>   степени награждены:</a:t>
            </a:r>
          </a:p>
          <a:p>
            <a:r>
              <a:rPr lang="ru-RU" dirty="0"/>
              <a:t>      - </a:t>
            </a:r>
            <a:r>
              <a:rPr lang="ru-RU" dirty="0" err="1"/>
              <a:t>Цаллагов</a:t>
            </a:r>
            <a:r>
              <a:rPr lang="ru-RU" dirty="0"/>
              <a:t> Азамат,8 «В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      - </a:t>
            </a:r>
            <a:r>
              <a:rPr lang="ru-RU" dirty="0" err="1"/>
              <a:t>Цаллагова</a:t>
            </a:r>
            <a:r>
              <a:rPr lang="ru-RU" dirty="0"/>
              <a:t> Фатима ,6 «Г»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Российском заочном конкурсе </a:t>
            </a:r>
            <a:r>
              <a:rPr lang="ru-RU" dirty="0">
                <a:solidFill>
                  <a:srgbClr val="FF0000"/>
                </a:solidFill>
              </a:rPr>
              <a:t>«Юность</a:t>
            </a:r>
            <a:r>
              <a:rPr lang="ru-RU" dirty="0" smtClean="0">
                <a:solidFill>
                  <a:srgbClr val="FF0000"/>
                </a:solidFill>
              </a:rPr>
              <a:t>, Наука, Культура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          Лауреаты </a:t>
            </a:r>
            <a:r>
              <a:rPr lang="en-US" dirty="0"/>
              <a:t>I</a:t>
            </a:r>
            <a:r>
              <a:rPr lang="ru-RU" dirty="0"/>
              <a:t>   степени  -1 чел </a:t>
            </a:r>
          </a:p>
          <a:p>
            <a:r>
              <a:rPr lang="ru-RU" dirty="0"/>
              <a:t>          Лауреаты </a:t>
            </a:r>
            <a:r>
              <a:rPr lang="en-US" dirty="0"/>
              <a:t>II</a:t>
            </a:r>
            <a:r>
              <a:rPr lang="ru-RU" dirty="0"/>
              <a:t>  степени  - 2 чел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          Лауреаты </a:t>
            </a:r>
            <a:r>
              <a:rPr lang="en-US" dirty="0"/>
              <a:t>III</a:t>
            </a:r>
            <a:r>
              <a:rPr lang="ru-RU" dirty="0"/>
              <a:t> степени  - 1 чел. </a:t>
            </a:r>
          </a:p>
          <a:p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Всероссийском заочном конкурсе исследовательских  работ </a:t>
            </a:r>
            <a:r>
              <a:rPr lang="ru-RU" dirty="0">
                <a:solidFill>
                  <a:srgbClr val="FF0000"/>
                </a:solidFill>
              </a:rPr>
              <a:t>«Шаги в  </a:t>
            </a:r>
          </a:p>
          <a:p>
            <a:r>
              <a:rPr lang="ru-RU" dirty="0">
                <a:solidFill>
                  <a:srgbClr val="FF0000"/>
                </a:solidFill>
              </a:rPr>
              <a:t>      науку»</a:t>
            </a:r>
            <a:r>
              <a:rPr lang="ru-RU" dirty="0"/>
              <a:t> </a:t>
            </a:r>
            <a:r>
              <a:rPr lang="ru-RU" dirty="0" smtClean="0"/>
              <a:t>2 </a:t>
            </a:r>
            <a:r>
              <a:rPr lang="ru-RU" dirty="0" smtClean="0"/>
              <a:t>чел - Лауреаты </a:t>
            </a:r>
            <a:r>
              <a:rPr lang="en-US" dirty="0"/>
              <a:t>I</a:t>
            </a:r>
            <a:r>
              <a:rPr lang="ru-RU" dirty="0"/>
              <a:t>  </a:t>
            </a:r>
            <a:r>
              <a:rPr lang="ru-RU" dirty="0" smtClean="0"/>
              <a:t>степени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097607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2728" y="260648"/>
            <a:ext cx="868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571500" algn="l"/>
              </a:tabLst>
            </a:pPr>
            <a:r>
              <a:rPr lang="ru-RU" sz="4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Участие в конкурсах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kub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0186"/>
            <a:ext cx="898444" cy="167970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44252"/>
              </p:ext>
            </p:extLst>
          </p:nvPr>
        </p:nvGraphicFramePr>
        <p:xfrm>
          <a:off x="1043608" y="1136632"/>
          <a:ext cx="7547316" cy="51726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3440067"/>
                <a:gridCol w="1664825"/>
                <a:gridCol w="2442424"/>
              </a:tblGrid>
              <a:tr h="267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Название мероприятия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Руководитель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Результат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</a:tr>
              <a:tr h="535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Городской конкурс «Техно-мир»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Огоева</a:t>
                      </a:r>
                      <a:r>
                        <a:rPr lang="ru-RU" sz="1400" b="0" dirty="0">
                          <a:effectLst/>
                        </a:rPr>
                        <a:t> К.Г.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Шаповалов Даниил – победитель 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</a:tr>
              <a:tr h="535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Антинаркотический конкурс «Здоровье- наше богатство»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Немцова Э.Е.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Гогаева Алана- призер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</a:tr>
              <a:tr h="53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XIV</a:t>
                      </a:r>
                      <a:r>
                        <a:rPr lang="ru-RU" sz="1400" b="0">
                          <a:effectLst/>
                        </a:rPr>
                        <a:t> Республиканская  интеллектуальная игра «Зондабитæ»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Мамитова Р.П. Кцоева З.И.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призеры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</a:tr>
              <a:tr h="80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III</a:t>
                      </a:r>
                      <a:r>
                        <a:rPr lang="ru-RU" sz="1400" b="0">
                          <a:effectLst/>
                        </a:rPr>
                        <a:t> городской фестиваль    «Владикавказ- город интернациональный»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Цораева Ф.Н.  Тотикова Ж.Х.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победители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</a:tr>
              <a:tr h="535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</a:rPr>
                        <a:t>Городской конкурс юных художников «Сохраним для Вселенной».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Немцова Э.Е.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Хабиева  Элина  -победитель      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</a:tr>
              <a:tr h="80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Городской этап </a:t>
                      </a:r>
                      <a:r>
                        <a:rPr lang="en-US" sz="1400" b="0" dirty="0">
                          <a:effectLst/>
                        </a:rPr>
                        <a:t>II</a:t>
                      </a:r>
                      <a:r>
                        <a:rPr lang="ru-RU" sz="1400" b="0" dirty="0">
                          <a:effectLst/>
                        </a:rPr>
                        <a:t> республиканского конкурса чтецов «И помнит мир спасенный»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Рамонова А.К.   Цибирова Л.Л.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Хутинаева </a:t>
                      </a:r>
                      <a:r>
                        <a:rPr lang="ru-RU" sz="1400" b="0" dirty="0" err="1">
                          <a:effectLst/>
                        </a:rPr>
                        <a:t>Мадина</a:t>
                      </a:r>
                      <a:r>
                        <a:rPr lang="ru-RU" sz="1400" b="0" dirty="0">
                          <a:effectLst/>
                        </a:rPr>
                        <a:t>, </a:t>
                      </a:r>
                      <a:r>
                        <a:rPr lang="ru-RU" sz="1400" b="0" dirty="0" err="1">
                          <a:effectLst/>
                        </a:rPr>
                        <a:t>Цоколаева</a:t>
                      </a:r>
                      <a:r>
                        <a:rPr lang="ru-RU" sz="1400" b="0" dirty="0">
                          <a:effectLst/>
                        </a:rPr>
                        <a:t> Диана -победители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Городской конкурс рисунка «Я и выборы» и </a:t>
                      </a:r>
                      <a:r>
                        <a:rPr lang="ru-RU" sz="1400" b="0" dirty="0" smtClean="0">
                          <a:effectLst/>
                        </a:rPr>
                        <a:t>плаката «</a:t>
                      </a:r>
                      <a:r>
                        <a:rPr lang="ru-RU" sz="1400" b="0" dirty="0">
                          <a:effectLst/>
                        </a:rPr>
                        <a:t>Мы выбираем будущее»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94" marR="52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Немцова Э.Е.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94" marR="52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 призера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94" marR="52694" marT="0" marB="0">
                    <a:noFill/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Городской фестиваль-конкурс народного танца «Танцуй, Владикавказ!»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94" marR="52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Царикаева</a:t>
                      </a:r>
                      <a:r>
                        <a:rPr lang="ru-RU" sz="1400" b="0" dirty="0">
                          <a:effectLst/>
                        </a:rPr>
                        <a:t> Р.Х.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94" marR="52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призеры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94" marR="52694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821262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9512" y="260648"/>
            <a:ext cx="868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571500" algn="l"/>
              </a:tabLst>
            </a:pPr>
            <a:r>
              <a:rPr lang="ru-RU" sz="4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Участие в конкурсах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kub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13" y="63086"/>
            <a:ext cx="1025277" cy="191683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37519"/>
              </p:ext>
            </p:extLst>
          </p:nvPr>
        </p:nvGraphicFramePr>
        <p:xfrm>
          <a:off x="957285" y="1135990"/>
          <a:ext cx="7751298" cy="5163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3533041"/>
                <a:gridCol w="1709823"/>
                <a:gridCol w="2508434"/>
              </a:tblGrid>
              <a:tr h="348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Название мероприятия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Руководитель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Результат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5" marR="54985" marT="0" marB="0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XII</a:t>
                      </a:r>
                      <a:r>
                        <a:rPr lang="ru-RU" sz="1400" b="0" dirty="0">
                          <a:effectLst/>
                        </a:rPr>
                        <a:t>  фестиваль инсценированной сказки  «Нет в мире краше Родины нашей»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Хачатурова Е.Р.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призеры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</a:tr>
              <a:tr h="42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Республиканский праздник «День птиц»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Едзоева</a:t>
                      </a:r>
                      <a:r>
                        <a:rPr lang="ru-RU" sz="1400" b="0" dirty="0">
                          <a:effectLst/>
                        </a:rPr>
                        <a:t> О.А. </a:t>
                      </a:r>
                      <a:r>
                        <a:rPr lang="ru-RU" sz="1400" b="0" dirty="0" err="1">
                          <a:effectLst/>
                        </a:rPr>
                        <a:t>Калаева</a:t>
                      </a:r>
                      <a:r>
                        <a:rPr lang="ru-RU" sz="1400" b="0" dirty="0">
                          <a:effectLst/>
                        </a:rPr>
                        <a:t> М.А.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Победители в 1-ой номинации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</a:tr>
              <a:tr h="42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 Городской  конкурс «Мастер осетинского художественного  слова»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Хугаева</a:t>
                      </a:r>
                      <a:r>
                        <a:rPr lang="ru-RU" sz="1400" b="0" dirty="0">
                          <a:effectLst/>
                        </a:rPr>
                        <a:t> И.З.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Валгасова Диана- призер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</a:tr>
              <a:tr h="640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Республиканский  конкурс детского литературного  творчества  «След ВОВ в моей семье»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Кл.рководители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Калаева Д., Чараева К., Файзулаева К., Малиева Я., Кучиев З. -призеры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</a:tr>
              <a:tr h="108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Республиканский  конкурс «Золотые ручки»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Кл.рководители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Суанова</a:t>
                      </a:r>
                      <a:r>
                        <a:rPr lang="ru-RU" sz="1400" b="0" dirty="0">
                          <a:effectLst/>
                        </a:rPr>
                        <a:t> Кристина-победитель,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Джибилов</a:t>
                      </a:r>
                      <a:r>
                        <a:rPr lang="ru-RU" sz="1400" b="0" dirty="0">
                          <a:effectLst/>
                        </a:rPr>
                        <a:t> Марк,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Шаповалов Даниил,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Битаров</a:t>
                      </a:r>
                      <a:r>
                        <a:rPr lang="ru-RU" sz="1400" b="0" dirty="0">
                          <a:effectLst/>
                        </a:rPr>
                        <a:t> Сармат-призеры.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</a:tr>
              <a:tr h="371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Республиканский конкурс «Нам и Внукам</a:t>
                      </a:r>
                      <a:r>
                        <a:rPr lang="ru-RU" sz="1400" b="0" dirty="0" smtClean="0">
                          <a:effectLst/>
                        </a:rPr>
                        <a:t>»</a:t>
                      </a: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Кевросов</a:t>
                      </a:r>
                      <a:r>
                        <a:rPr lang="ru-RU" sz="1400" b="0" dirty="0">
                          <a:effectLst/>
                        </a:rPr>
                        <a:t> Сослан - призер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</a:tr>
              <a:tr h="42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Всероссийский конкурс «Авторская сказка»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Хабалова Н.А.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Пашков Александр -призер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>
                    <a:noFill/>
                  </a:tcPr>
                </a:tc>
              </a:tr>
              <a:tr h="640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Республиканский конкурс «Белая ладья»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----------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Дзуцева</a:t>
                      </a:r>
                      <a:r>
                        <a:rPr lang="ru-RU" sz="1400" b="0" dirty="0">
                          <a:effectLst/>
                        </a:rPr>
                        <a:t>, </a:t>
                      </a:r>
                      <a:r>
                        <a:rPr lang="ru-RU" sz="1400" b="0" dirty="0" err="1">
                          <a:effectLst/>
                        </a:rPr>
                        <a:t>Бизикоев</a:t>
                      </a:r>
                      <a:r>
                        <a:rPr lang="ru-RU" sz="1400" b="0" dirty="0">
                          <a:effectLst/>
                        </a:rPr>
                        <a:t>, </a:t>
                      </a:r>
                      <a:r>
                        <a:rPr lang="ru-RU" sz="1400" b="0" dirty="0" err="1">
                          <a:effectLst/>
                        </a:rPr>
                        <a:t>Касоев</a:t>
                      </a:r>
                      <a:r>
                        <a:rPr lang="ru-RU" sz="1400" b="0" dirty="0">
                          <a:effectLst/>
                        </a:rPr>
                        <a:t>, </a:t>
                      </a:r>
                      <a:r>
                        <a:rPr lang="ru-RU" sz="1400" b="0" dirty="0" err="1">
                          <a:effectLst/>
                        </a:rPr>
                        <a:t>Касоев</a:t>
                      </a:r>
                      <a:r>
                        <a:rPr lang="ru-RU" sz="1400" b="0" dirty="0">
                          <a:effectLst/>
                        </a:rPr>
                        <a:t> - призеры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40" marR="486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173007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766962"/>
              </p:ext>
            </p:extLst>
          </p:nvPr>
        </p:nvGraphicFramePr>
        <p:xfrm>
          <a:off x="179512" y="1046355"/>
          <a:ext cx="8568952" cy="5390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/>
                <a:gridCol w="1944216"/>
              </a:tblGrid>
              <a:tr h="1014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Благодарность от Российского Фонда Мира «За значительный вклад в развитие миротворчества и толерантных отношений между детьми, молодежью, ветеранами ВОВ и боевых действий, коллективами образовательных учреждений»</a:t>
                      </a: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29.05.2014г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1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Благодарность от ГБУ «Центр социализации молодежи» «За участие в антинаркотическом конкурсе  «Здоровье- наше богатство»</a:t>
                      </a: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 полугодие 2013-14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«Центр социализации молодёжи» Министерства РСО-Алания по делам молодёжи , физической культуры и спорта конкурс «Золотые ручки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Грамота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(статуэтка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Благодарственное  письмо от  «МБУК ЦБС </a:t>
                      </a:r>
                      <a:r>
                        <a:rPr kumimoji="0"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г.Владикавказа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помощь в проведении литературно – музыкального вечера, посвященного75-летию со дня рождения  писателя, драматурга и публициста </a:t>
                      </a:r>
                      <a:r>
                        <a:rPr kumimoji="0"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Г.А.Тедеева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2013г.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9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Благодарственное  письмо от Министерства РСО-А  по делам молодежи, физической культуры и спорта  за активное участие в акции «Здравствуй, солдат!»</a:t>
                      </a: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2014г.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6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Почетная грамота от Левобережной администрации </a:t>
                      </a:r>
                      <a:r>
                        <a:rPr kumimoji="0"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г.Владикавказа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активную и плодотворную общественную деятельность по развитию культуры, обычаев и традиций осетинского народа.</a:t>
                      </a: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2013г.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985" marR="54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1166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Школа награждена грамотами и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благодарственными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письмами</a:t>
            </a:r>
          </a:p>
        </p:txBody>
      </p:sp>
    </p:spTree>
    <p:extLst>
      <p:ext uri="{BB962C8B-B14F-4D97-AF65-F5344CB8AC3E}">
        <p14:creationId xmlns:p14="http://schemas.microsoft.com/office/powerpoint/2010/main" val="2876890705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47664" y="332656"/>
            <a:ext cx="54088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Сведения о медалистах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92900" y="1124744"/>
            <a:ext cx="2451100" cy="5516563"/>
            <a:chOff x="6443663" y="1196975"/>
            <a:chExt cx="2451100" cy="5516563"/>
          </a:xfrm>
        </p:grpSpPr>
        <p:pic>
          <p:nvPicPr>
            <p:cNvPr id="4" name="Picture 5" descr="428px-Silver_medal_bo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3663" y="3284538"/>
              <a:ext cx="2451100" cy="3429000"/>
            </a:xfrm>
            <a:prstGeom prst="rect">
              <a:avLst/>
            </a:prstGeom>
            <a:noFill/>
          </p:spPr>
        </p:pic>
        <p:pic>
          <p:nvPicPr>
            <p:cNvPr id="5" name="Picture 6" descr="433px-Gold_medal_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743">
              <a:off x="6443663" y="1196975"/>
              <a:ext cx="2446337" cy="3384550"/>
            </a:xfrm>
            <a:prstGeom prst="rect">
              <a:avLst/>
            </a:prstGeom>
            <a:noFill/>
          </p:spPr>
        </p:pic>
      </p:grp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7317" y="1474906"/>
            <a:ext cx="66595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smtClean="0"/>
              <a:t>2013-2014 </a:t>
            </a:r>
            <a:r>
              <a:rPr lang="ru-RU" sz="2800" dirty="0" smtClean="0"/>
              <a:t>учебном году </a:t>
            </a:r>
            <a:r>
              <a:rPr lang="ru-RU" sz="2800" dirty="0"/>
              <a:t>окончили </a:t>
            </a:r>
            <a:r>
              <a:rPr lang="ru-RU" sz="2800" dirty="0" smtClean="0"/>
              <a:t>школу 125 </a:t>
            </a:r>
            <a:r>
              <a:rPr lang="ru-RU" sz="2800" dirty="0"/>
              <a:t>выпускников</a:t>
            </a:r>
            <a:endParaRPr lang="ru-RU" sz="2800" dirty="0" smtClean="0"/>
          </a:p>
          <a:p>
            <a:r>
              <a:rPr lang="ru-RU" sz="2800" dirty="0" smtClean="0"/>
              <a:t>Из них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золотую </a:t>
            </a:r>
            <a:r>
              <a:rPr lang="ru-RU" sz="2800" dirty="0">
                <a:solidFill>
                  <a:srgbClr val="FF0000"/>
                </a:solidFill>
              </a:rPr>
              <a:t>медаль</a:t>
            </a:r>
            <a:r>
              <a:rPr lang="ru-RU" sz="2800" dirty="0"/>
              <a:t> получили </a:t>
            </a:r>
            <a:r>
              <a:rPr lang="ru-RU" sz="2800" dirty="0" smtClean="0">
                <a:solidFill>
                  <a:srgbClr val="FF0000"/>
                </a:solidFill>
              </a:rPr>
              <a:t>7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обучающихся</a:t>
            </a:r>
            <a:r>
              <a:rPr lang="ru-RU" sz="2800" dirty="0" smtClean="0"/>
              <a:t>;</a:t>
            </a:r>
          </a:p>
          <a:p>
            <a:endParaRPr lang="ru-RU" sz="2800" dirty="0" smtClean="0"/>
          </a:p>
          <a:p>
            <a:r>
              <a:rPr lang="ru-RU" sz="2800" dirty="0" smtClean="0"/>
              <a:t>Окончили </a:t>
            </a:r>
            <a:r>
              <a:rPr lang="ru-RU" sz="2800" dirty="0"/>
              <a:t>9 классов и получили </a:t>
            </a:r>
            <a:endParaRPr lang="ru-RU" sz="2800" dirty="0" smtClean="0"/>
          </a:p>
          <a:p>
            <a:r>
              <a:rPr lang="ru-RU" sz="2800" dirty="0" smtClean="0"/>
              <a:t>аттестаты </a:t>
            </a:r>
            <a:r>
              <a:rPr lang="ru-RU" sz="2800" dirty="0"/>
              <a:t>– 161 </a:t>
            </a:r>
            <a:r>
              <a:rPr lang="ru-RU" sz="2800" dirty="0" smtClean="0"/>
              <a:t>обучающийся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з </a:t>
            </a:r>
            <a:r>
              <a:rPr lang="ru-RU" sz="2800" dirty="0"/>
              <a:t>них 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особого </a:t>
            </a:r>
            <a:r>
              <a:rPr lang="ru-RU" sz="2800" dirty="0">
                <a:solidFill>
                  <a:srgbClr val="FF0000"/>
                </a:solidFill>
              </a:rPr>
              <a:t>образца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FF0000"/>
                </a:solidFill>
              </a:rPr>
              <a:t>9</a:t>
            </a:r>
            <a:r>
              <a:rPr lang="ru-RU" sz="2800" dirty="0"/>
              <a:t> обучающихся</a:t>
            </a:r>
            <a:endParaRPr lang="ru-RU" sz="2800" dirty="0"/>
          </a:p>
          <a:p>
            <a:endParaRPr lang="ru-RU" sz="2800" dirty="0">
              <a:solidFill>
                <a:srgbClr val="FF3300"/>
              </a:solidFill>
            </a:endParaRPr>
          </a:p>
        </p:txBody>
      </p:sp>
      <p:pic>
        <p:nvPicPr>
          <p:cNvPr id="7" name="Рисунок 6" descr="739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445224"/>
            <a:ext cx="5715000" cy="101917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692696"/>
            <a:ext cx="7776863" cy="278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второй половине дня в школе работают кружки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Шахматный 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ладья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ИЗО-студия 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Волшебники кисти и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карандаша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Оригами 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Волшебная шкатулка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lvl="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Различные предметные кружки</a:t>
            </a:r>
            <a:endParaRPr lang="ru-R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71600" y="0"/>
            <a:ext cx="6839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Дополнительное образование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P1080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653136"/>
            <a:ext cx="3718722" cy="1944216"/>
          </a:xfrm>
          <a:prstGeom prst="rect">
            <a:avLst/>
          </a:prstGeom>
        </p:spPr>
      </p:pic>
      <p:pic>
        <p:nvPicPr>
          <p:cNvPr id="9" name="Рисунок 8" descr="IMG_2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12776"/>
            <a:ext cx="3360373" cy="2520280"/>
          </a:xfrm>
          <a:prstGeom prst="rect">
            <a:avLst/>
          </a:prstGeom>
        </p:spPr>
      </p:pic>
      <p:pic>
        <p:nvPicPr>
          <p:cNvPr id="10" name="Рисунок 9" descr="IMG_2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401108"/>
            <a:ext cx="3275856" cy="245689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293096"/>
            <a:ext cx="2919412" cy="21891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27584" y="0"/>
            <a:ext cx="43658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Оснащение школы</a:t>
            </a:r>
          </a:p>
          <a:p>
            <a:pPr algn="ctr">
              <a:tabLst>
                <a:tab pos="571500" algn="l"/>
              </a:tabLst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современным </a:t>
            </a:r>
          </a:p>
          <a:p>
            <a:pPr algn="ctr">
              <a:tabLst>
                <a:tab pos="571500" algn="l"/>
              </a:tabLst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оборудованием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628800"/>
            <a:ext cx="975677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685800" algn="l"/>
              </a:tabLst>
            </a:pPr>
            <a:r>
              <a:rPr lang="ru-RU" sz="2400" dirty="0"/>
              <a:t> </a:t>
            </a:r>
            <a:r>
              <a:rPr lang="ru-RU" sz="2400" dirty="0" smtClean="0"/>
              <a:t> В </a:t>
            </a:r>
            <a:r>
              <a:rPr lang="ru-RU" sz="2400" dirty="0"/>
              <a:t>школе </a:t>
            </a:r>
            <a:r>
              <a:rPr lang="ru-RU" sz="2400" dirty="0" smtClean="0"/>
              <a:t>15 </a:t>
            </a:r>
            <a:r>
              <a:rPr lang="ru-RU" sz="2400" dirty="0"/>
              <a:t>интерактивных досок</a:t>
            </a:r>
            <a:r>
              <a:rPr lang="ru-RU" sz="2400" dirty="0" smtClean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685800" algn="l"/>
              </a:tabLst>
            </a:pPr>
            <a:r>
              <a:rPr lang="ru-RU" sz="2400" dirty="0" smtClean="0"/>
              <a:t>  39 </a:t>
            </a:r>
            <a:r>
              <a:rPr lang="ru-RU" sz="2400" dirty="0" smtClean="0"/>
              <a:t>мультимедиа-проекторов;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685800" algn="l"/>
              </a:tabLst>
            </a:pPr>
            <a:r>
              <a:rPr lang="ru-RU" sz="2400" dirty="0" smtClean="0"/>
              <a:t>  Два </a:t>
            </a:r>
            <a:r>
              <a:rPr lang="ru-RU" sz="2400" dirty="0" smtClean="0"/>
              <a:t>кабинета информатики полностью оснащены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685800" algn="l"/>
              </a:tabLst>
            </a:pPr>
            <a:r>
              <a:rPr lang="ru-RU" sz="2400" dirty="0" smtClean="0"/>
              <a:t>  Завершено </a:t>
            </a:r>
            <a:r>
              <a:rPr lang="ru-RU" sz="2400" dirty="0"/>
              <a:t>создание </a:t>
            </a:r>
            <a:r>
              <a:rPr lang="ru-RU" sz="2400" dirty="0" err="1"/>
              <a:t>медиацентра</a:t>
            </a:r>
            <a:r>
              <a:rPr lang="ru-RU" sz="2400" dirty="0"/>
              <a:t>, </a:t>
            </a:r>
          </a:p>
          <a:p>
            <a:pPr>
              <a:lnSpc>
                <a:spcPct val="150000"/>
              </a:lnSpc>
              <a:tabLst>
                <a:tab pos="685800" algn="l"/>
              </a:tabLst>
            </a:pPr>
            <a:r>
              <a:rPr lang="ru-RU" sz="2400" dirty="0" smtClean="0"/>
              <a:t>    имеется </a:t>
            </a:r>
            <a:r>
              <a:rPr lang="ru-RU" sz="2400" dirty="0"/>
              <a:t>видеоматериал как для уроков </a:t>
            </a:r>
            <a:endParaRPr lang="ru-RU" sz="2400" dirty="0" smtClean="0"/>
          </a:p>
          <a:p>
            <a:pPr>
              <a:lnSpc>
                <a:spcPct val="150000"/>
              </a:lnSpc>
              <a:tabLst>
                <a:tab pos="685800" algn="l"/>
              </a:tabLst>
            </a:pPr>
            <a:r>
              <a:rPr lang="ru-RU" sz="2400" dirty="0" smtClean="0"/>
              <a:t>    так и для внеклассных мероприятий;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685800" algn="l"/>
              </a:tabLst>
            </a:pPr>
            <a:r>
              <a:rPr lang="ru-RU" sz="2400" dirty="0" smtClean="0"/>
              <a:t> </a:t>
            </a:r>
            <a:r>
              <a:rPr lang="ru-RU" sz="2400" dirty="0" smtClean="0"/>
              <a:t> В </a:t>
            </a:r>
            <a:r>
              <a:rPr lang="ru-RU" sz="2400" dirty="0" smtClean="0"/>
              <a:t>каждом кабинете есть компьютер или </a:t>
            </a:r>
          </a:p>
          <a:p>
            <a:pPr>
              <a:lnSpc>
                <a:spcPct val="150000"/>
              </a:lnSpc>
              <a:tabLst>
                <a:tab pos="685800" algn="l"/>
              </a:tabLst>
            </a:pPr>
            <a:r>
              <a:rPr lang="ru-RU" sz="2400" dirty="0" smtClean="0"/>
              <a:t>    ноутбук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685800" algn="l"/>
              </a:tabLst>
            </a:pPr>
            <a:r>
              <a:rPr lang="ru-RU" sz="2400" dirty="0" smtClean="0"/>
              <a:t> </a:t>
            </a:r>
            <a:r>
              <a:rPr lang="ru-RU" sz="2400" dirty="0" smtClean="0"/>
              <a:t> Школа </a:t>
            </a:r>
            <a:r>
              <a:rPr lang="ru-RU" sz="2400" dirty="0" smtClean="0"/>
              <a:t>подключена к сети Интернет</a:t>
            </a:r>
          </a:p>
          <a:p>
            <a:pPr>
              <a:buFont typeface="Arial" charset="0"/>
              <a:buChar char="–"/>
              <a:tabLst>
                <a:tab pos="685800" algn="l"/>
              </a:tabLst>
            </a:pPr>
            <a:endParaRPr lang="ru-RU" sz="2400" dirty="0"/>
          </a:p>
        </p:txBody>
      </p:sp>
      <p:pic>
        <p:nvPicPr>
          <p:cNvPr id="5" name="Picture 6" descr="DSC003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276600" cy="24574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67913" y="138182"/>
            <a:ext cx="5135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Медицинский кабинет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979712" y="1124744"/>
            <a:ext cx="698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Имеются медицинский и процедурный кабинеты со всем необходимым оборудованием.</a:t>
            </a:r>
          </a:p>
          <a:p>
            <a:r>
              <a:rPr lang="ru-RU" sz="2400" dirty="0"/>
              <a:t> Работает  стоматологический кабинет. </a:t>
            </a:r>
          </a:p>
        </p:txBody>
      </p:sp>
      <p:pic>
        <p:nvPicPr>
          <p:cNvPr id="4" name="Picture 10" descr="IMG_2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248150" cy="318611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1" descr="IMG_27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4195763" cy="31464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mikrosko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1609725" cy="29337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979613" y="-33268"/>
            <a:ext cx="51171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Организация питания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74260"/>
            <a:ext cx="946785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>
              <a:lnSpc>
                <a:spcPct val="125000"/>
              </a:lnSpc>
            </a:pPr>
            <a:r>
              <a:rPr lang="ru-RU" sz="2800" dirty="0" smtClean="0"/>
              <a:t>В столовой, благодаря АМС г.Владикавказ, проведен капитальный ремонт кухни. Установлено и введено в эксплуатацию новое оборудование. Обеденный зал рассчитан на 90 посадочных мест. </a:t>
            </a:r>
            <a:r>
              <a:rPr lang="ru-RU" sz="2800" dirty="0" smtClean="0"/>
              <a:t>Ученики </a:t>
            </a:r>
            <a:r>
              <a:rPr lang="ru-RU" sz="2800" dirty="0"/>
              <a:t>начальной школы </a:t>
            </a:r>
            <a:r>
              <a:rPr lang="ru-RU" sz="2800" dirty="0" smtClean="0"/>
              <a:t>получают </a:t>
            </a:r>
            <a:r>
              <a:rPr lang="ru-RU" sz="2800" dirty="0" smtClean="0"/>
              <a:t> горячие </a:t>
            </a:r>
            <a:r>
              <a:rPr lang="ru-RU" sz="2800" dirty="0"/>
              <a:t>завтраки. </a:t>
            </a:r>
          </a:p>
        </p:txBody>
      </p:sp>
      <p:pic>
        <p:nvPicPr>
          <p:cNvPr id="6" name="Picture 7" descr="IMG_27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70325"/>
            <a:ext cx="3744912" cy="280828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6" descr="IMG_2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71024"/>
            <a:ext cx="3836169" cy="28764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87338" y="1052736"/>
            <a:ext cx="885666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600" dirty="0"/>
              <a:t>Школа была построена в </a:t>
            </a:r>
            <a:r>
              <a:rPr lang="ru-RU" sz="2600" dirty="0">
                <a:solidFill>
                  <a:srgbClr val="FF0000"/>
                </a:solidFill>
              </a:rPr>
              <a:t>1973 </a:t>
            </a:r>
            <a:r>
              <a:rPr lang="ru-RU" sz="2600" dirty="0"/>
              <a:t>году на пустыре за городом. Так как другой школы в этом районе не было, в первый год мы приняли 1900 учащихся. С началом строительства микрорайона 39-й школы, которая еще не была построена, из этого микрорайона приняли еще 800 учащихся. Таким образом, получилось </a:t>
            </a:r>
            <a:r>
              <a:rPr lang="ru-RU" sz="2600" dirty="0">
                <a:solidFill>
                  <a:srgbClr val="FF0000"/>
                </a:solidFill>
              </a:rPr>
              <a:t>2700</a:t>
            </a:r>
            <a:r>
              <a:rPr lang="ru-RU" sz="2600" dirty="0"/>
              <a:t> учащихся. </a:t>
            </a:r>
          </a:p>
        </p:txBody>
      </p:sp>
      <p:pic>
        <p:nvPicPr>
          <p:cNvPr id="3" name="Picture 3" descr="L:\фото\S7303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933825"/>
            <a:ext cx="4643437" cy="4391719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3568" y="332656"/>
            <a:ext cx="75580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Основная характеристика школы</a:t>
            </a:r>
          </a:p>
        </p:txBody>
      </p:sp>
      <p:pic>
        <p:nvPicPr>
          <p:cNvPr id="5" name="Рисунок 4" descr="S7304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81736"/>
            <a:ext cx="3168352" cy="2376264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S7304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0139" y="4365104"/>
            <a:ext cx="3323861" cy="2492896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olovok-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7848872" cy="1676400"/>
          </a:xfrm>
          <a:prstGeom prst="rect">
            <a:avLst/>
          </a:prstGeom>
        </p:spPr>
      </p:pic>
      <p:pic>
        <p:nvPicPr>
          <p:cNvPr id="4" name="Рисунок 3" descr="71964931_m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844824"/>
            <a:ext cx="5397500" cy="47752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73038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83384">
            <a:off x="-180975" y="4548188"/>
            <a:ext cx="3278188" cy="230981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6734">
            <a:off x="5867400" y="4554538"/>
            <a:ext cx="3567113" cy="23034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1" descr="S730166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968750"/>
            <a:ext cx="3851275" cy="28892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25488" y="442982"/>
            <a:ext cx="4866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 обучающихся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32061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>
              <a:tabLst>
                <a:tab pos="571500" algn="l"/>
              </a:tabLst>
            </a:pPr>
            <a:r>
              <a:rPr lang="ru-RU" sz="2600" dirty="0"/>
              <a:t>На 1 </a:t>
            </a:r>
            <a:r>
              <a:rPr lang="ru-RU" sz="2600" dirty="0" smtClean="0"/>
              <a:t>сентября 2014/2015 </a:t>
            </a:r>
            <a:r>
              <a:rPr lang="ru-RU" sz="2600" dirty="0"/>
              <a:t>учебного года в школе </a:t>
            </a:r>
            <a:r>
              <a:rPr lang="ru-RU" sz="2600" dirty="0" smtClean="0"/>
              <a:t> обучается </a:t>
            </a:r>
            <a:r>
              <a:rPr lang="ru-RU" sz="2600" dirty="0" smtClean="0">
                <a:solidFill>
                  <a:srgbClr val="FF0000"/>
                </a:solidFill>
              </a:rPr>
              <a:t>1961</a:t>
            </a:r>
            <a:r>
              <a:rPr lang="ru-RU" sz="2600" dirty="0" smtClean="0"/>
              <a:t> </a:t>
            </a:r>
            <a:r>
              <a:rPr lang="ru-RU" sz="2600" dirty="0" smtClean="0"/>
              <a:t>человек. Классов  </a:t>
            </a:r>
            <a:r>
              <a:rPr lang="ru-RU" sz="2600" dirty="0"/>
              <a:t>– </a:t>
            </a:r>
            <a:r>
              <a:rPr lang="ru-RU" sz="2600" dirty="0" smtClean="0">
                <a:solidFill>
                  <a:srgbClr val="FF0000"/>
                </a:solidFill>
              </a:rPr>
              <a:t>61</a:t>
            </a:r>
            <a:r>
              <a:rPr lang="ru-RU" sz="2600" dirty="0" smtClean="0"/>
              <a:t>. </a:t>
            </a:r>
            <a:r>
              <a:rPr lang="ru-RU" sz="2600" dirty="0"/>
              <a:t>Из них: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39338" y="2274243"/>
            <a:ext cx="7120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u="sng" dirty="0"/>
              <a:t>начальное звено </a:t>
            </a:r>
            <a:r>
              <a:rPr lang="ru-RU" sz="2400" dirty="0">
                <a:solidFill>
                  <a:srgbClr val="FF0000"/>
                </a:solidFill>
              </a:rPr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22 </a:t>
            </a:r>
            <a:r>
              <a:rPr lang="ru-RU" sz="2400" dirty="0" smtClean="0"/>
              <a:t>класса   </a:t>
            </a:r>
            <a:r>
              <a:rPr lang="ru-RU" sz="2400" dirty="0">
                <a:solidFill>
                  <a:srgbClr val="FF0000"/>
                </a:solidFill>
              </a:rPr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673 </a:t>
            </a:r>
            <a:r>
              <a:rPr lang="ru-RU" sz="2400" dirty="0" smtClean="0"/>
              <a:t>обучающихся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29187" y="3355331"/>
            <a:ext cx="6739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u="sng" dirty="0"/>
              <a:t>старшее звено </a:t>
            </a:r>
            <a:r>
              <a:rPr lang="ru-RU" sz="2400" dirty="0">
                <a:solidFill>
                  <a:srgbClr val="FF0000"/>
                </a:solidFill>
              </a:rPr>
              <a:t>– 8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классов  </a:t>
            </a:r>
            <a:r>
              <a:rPr lang="ru-RU" sz="2400" dirty="0">
                <a:solidFill>
                  <a:srgbClr val="FF0000"/>
                </a:solidFill>
              </a:rPr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249 </a:t>
            </a:r>
            <a:r>
              <a:rPr lang="ru-RU" sz="2400" dirty="0"/>
              <a:t>обучающихся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3273" y="2779068"/>
            <a:ext cx="6743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u="sng" dirty="0"/>
              <a:t>среднее звено </a:t>
            </a:r>
            <a:r>
              <a:rPr lang="ru-RU" sz="2400" dirty="0">
                <a:solidFill>
                  <a:srgbClr val="FF0000"/>
                </a:solidFill>
              </a:rPr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31 </a:t>
            </a:r>
            <a:r>
              <a:rPr lang="ru-RU" sz="2400" dirty="0" smtClean="0"/>
              <a:t>класс 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– 1</a:t>
            </a:r>
            <a:r>
              <a:rPr lang="ru-RU" sz="2400" dirty="0" smtClean="0">
                <a:solidFill>
                  <a:srgbClr val="FF0000"/>
                </a:solidFill>
              </a:rPr>
              <a:t>039 </a:t>
            </a:r>
            <a:r>
              <a:rPr lang="ru-RU" sz="2400" dirty="0"/>
              <a:t>обучающихся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512" y="426254"/>
            <a:ext cx="88201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Структура управления  образовательного учреждения по характеру </a:t>
            </a:r>
            <a:r>
              <a:rPr lang="ru-RU" sz="2400" b="1" dirty="0">
                <a:solidFill>
                  <a:srgbClr val="FF0000"/>
                </a:solidFill>
              </a:rPr>
              <a:t>государственно-общественная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Из </a:t>
            </a:r>
            <a:r>
              <a:rPr lang="ru-RU" sz="2400" dirty="0"/>
              <a:t>общественных органов функционируют: </a:t>
            </a:r>
            <a:r>
              <a:rPr lang="ru-RU" sz="2400" b="1" i="1" dirty="0"/>
              <a:t>Управляющий совет, </a:t>
            </a:r>
            <a:r>
              <a:rPr lang="ru-RU" sz="2400" b="1" i="1" dirty="0" smtClean="0"/>
              <a:t>Родительский </a:t>
            </a:r>
            <a:r>
              <a:rPr lang="ru-RU" sz="2400" b="1" i="1" dirty="0"/>
              <a:t>комитет, </a:t>
            </a:r>
            <a:r>
              <a:rPr lang="ru-RU" sz="2400" i="1" dirty="0"/>
              <a:t>состоящий </a:t>
            </a:r>
            <a:r>
              <a:rPr lang="ru-RU" sz="2400" dirty="0"/>
              <a:t>из 150 родителей, в том числе 10 родителей – Президиум родительского комитета школы. В каждом классе функционирует родительский комитет класса с четким распределением обязанностей. </a:t>
            </a:r>
          </a:p>
          <a:p>
            <a:r>
              <a:rPr lang="ru-RU" sz="2400" dirty="0"/>
              <a:t>Начал действовать с 2005 г.</a:t>
            </a:r>
            <a:r>
              <a:rPr lang="ru-RU" sz="2400" b="1" i="1" dirty="0"/>
              <a:t>Ученический парламент</a:t>
            </a:r>
            <a:endParaRPr lang="ru-RU" sz="2400" dirty="0"/>
          </a:p>
        </p:txBody>
      </p:sp>
      <p:pic>
        <p:nvPicPr>
          <p:cNvPr id="3" name="Содержимое 7" descr="S73034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530600"/>
            <a:ext cx="5214938" cy="3714750"/>
          </a:xfrm>
          <a:prstGeom prst="rect">
            <a:avLst/>
          </a:prstGeom>
          <a:noFill/>
          <a:ln w="7620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chernil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79182"/>
            <a:ext cx="3312368" cy="2657598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52736"/>
            <a:ext cx="86756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tabLst>
                <a:tab pos="457200" algn="l"/>
              </a:tabLst>
            </a:pPr>
            <a:r>
              <a:rPr lang="ru-RU" sz="2800" dirty="0"/>
              <a:t>Школа работает в две смены. </a:t>
            </a:r>
          </a:p>
          <a:p>
            <a:pPr indent="449263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800" dirty="0" smtClean="0"/>
              <a:t>В </a:t>
            </a:r>
            <a:r>
              <a:rPr lang="ru-RU" sz="2800" dirty="0"/>
              <a:t>первой смене </a:t>
            </a:r>
          </a:p>
          <a:p>
            <a:pPr indent="449263">
              <a:tabLst>
                <a:tab pos="457200" algn="l"/>
              </a:tabLst>
            </a:pPr>
            <a:r>
              <a:rPr lang="ru-RU" sz="2800" dirty="0"/>
              <a:t>обучаются </a:t>
            </a:r>
            <a:r>
              <a:rPr lang="ru-RU" sz="2800" dirty="0" smtClean="0"/>
              <a:t>51</a:t>
            </a:r>
            <a:r>
              <a:rPr lang="ru-RU" sz="2800" dirty="0" smtClean="0"/>
              <a:t> </a:t>
            </a:r>
            <a:endParaRPr lang="ru-RU" sz="2800" dirty="0"/>
          </a:p>
          <a:p>
            <a:pPr indent="449263">
              <a:tabLst>
                <a:tab pos="457200" algn="l"/>
              </a:tabLst>
            </a:pPr>
            <a:r>
              <a:rPr lang="ru-RU" sz="2800" dirty="0" smtClean="0"/>
              <a:t>класс </a:t>
            </a:r>
            <a:r>
              <a:rPr lang="ru-RU" sz="2800" dirty="0"/>
              <a:t>с </a:t>
            </a:r>
          </a:p>
          <a:p>
            <a:pPr indent="449263">
              <a:tabLst>
                <a:tab pos="457200" algn="l"/>
              </a:tabLst>
            </a:pPr>
            <a:r>
              <a:rPr lang="ru-RU" sz="2800" dirty="0"/>
              <a:t>количеством </a:t>
            </a:r>
          </a:p>
          <a:p>
            <a:pPr indent="449263">
              <a:tabLst>
                <a:tab pos="457200" algn="l"/>
              </a:tabLst>
            </a:pPr>
            <a:r>
              <a:rPr lang="ru-RU" sz="2800" dirty="0"/>
              <a:t>учащихся </a:t>
            </a:r>
          </a:p>
          <a:p>
            <a:pPr indent="449263">
              <a:tabLst>
                <a:tab pos="457200" algn="l"/>
              </a:tabLst>
            </a:pPr>
            <a:r>
              <a:rPr lang="ru-RU" sz="2800" dirty="0" smtClean="0"/>
              <a:t>1676 </a:t>
            </a:r>
            <a:r>
              <a:rPr lang="ru-RU" sz="2800" dirty="0" smtClean="0"/>
              <a:t>человек. </a:t>
            </a:r>
            <a:endParaRPr lang="ru-RU" sz="2800" dirty="0"/>
          </a:p>
          <a:p>
            <a:pPr indent="449263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800" dirty="0" smtClean="0"/>
              <a:t>Во </a:t>
            </a:r>
            <a:r>
              <a:rPr lang="ru-RU" sz="2800" dirty="0"/>
              <a:t>второй смене </a:t>
            </a:r>
          </a:p>
          <a:p>
            <a:pPr indent="449263">
              <a:tabLst>
                <a:tab pos="457200" algn="l"/>
              </a:tabLst>
            </a:pPr>
            <a:r>
              <a:rPr lang="ru-RU" sz="2800" dirty="0"/>
              <a:t>обучаются </a:t>
            </a:r>
            <a:r>
              <a:rPr lang="ru-RU" sz="2800" dirty="0" smtClean="0"/>
              <a:t>10 </a:t>
            </a:r>
            <a:r>
              <a:rPr lang="ru-RU" sz="2800" dirty="0"/>
              <a:t>классов </a:t>
            </a:r>
          </a:p>
          <a:p>
            <a:pPr indent="449263">
              <a:tabLst>
                <a:tab pos="457200" algn="l"/>
              </a:tabLst>
            </a:pPr>
            <a:r>
              <a:rPr lang="ru-RU" sz="2800" dirty="0"/>
              <a:t>с количеством </a:t>
            </a:r>
          </a:p>
          <a:p>
            <a:pPr indent="449263">
              <a:tabLst>
                <a:tab pos="457200" algn="l"/>
              </a:tabLst>
            </a:pPr>
            <a:r>
              <a:rPr lang="ru-RU" sz="2800" dirty="0"/>
              <a:t>учащихся </a:t>
            </a:r>
            <a:r>
              <a:rPr lang="ru-RU" sz="2800" dirty="0" smtClean="0"/>
              <a:t>285</a:t>
            </a:r>
            <a:r>
              <a:rPr lang="ru-RU" sz="2800" dirty="0" smtClean="0"/>
              <a:t> </a:t>
            </a:r>
            <a:r>
              <a:rPr lang="ru-RU" sz="2800" dirty="0" smtClean="0"/>
              <a:t>человек</a:t>
            </a:r>
            <a:endParaRPr lang="ru-RU" sz="2800" dirty="0"/>
          </a:p>
          <a:p>
            <a:pPr indent="449263">
              <a:tabLst>
                <a:tab pos="457200" algn="l"/>
              </a:tabLst>
            </a:pPr>
            <a:r>
              <a:rPr lang="ru-RU" sz="2800" dirty="0" smtClean="0"/>
              <a:t>(2бвгде, 3вгд, </a:t>
            </a:r>
            <a:r>
              <a:rPr lang="ru-RU" sz="2800" dirty="0" smtClean="0"/>
              <a:t>4гд</a:t>
            </a:r>
            <a:r>
              <a:rPr lang="ru-RU" sz="2800" dirty="0"/>
              <a:t>).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39314" y="227082"/>
            <a:ext cx="5011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Режим работы школы</a:t>
            </a:r>
          </a:p>
        </p:txBody>
      </p:sp>
      <p:pic>
        <p:nvPicPr>
          <p:cNvPr id="5" name="Picture 12" descr="DSC00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744913" cy="2809875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8" descr="IMG_2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744416" cy="2807578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Рисунок 6" descr="73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91275"/>
            <a:ext cx="4536504" cy="46672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082011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356992"/>
            <a:ext cx="5292080" cy="3969060"/>
          </a:xfrm>
          <a:prstGeom prst="rect">
            <a:avLst/>
          </a:prstGeom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9512" y="122234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Обеспеченность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педагогическими 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кадрами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школе 102 педагога.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Имеют звание: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Отличник народного образования –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Почетный работник образования Российской Федерации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–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Заслуженный учитель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Заслуженный учитель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Российской Федерации –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чел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Кандидат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педагогических наук –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73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37312"/>
            <a:ext cx="4644008" cy="46672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ub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"/>
            <a:ext cx="1025277" cy="1916831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24562" y="646182"/>
            <a:ext cx="5107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Участие в олимпиадах</a:t>
            </a:r>
          </a:p>
        </p:txBody>
      </p:sp>
      <p:graphicFrame>
        <p:nvGraphicFramePr>
          <p:cNvPr id="3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43934"/>
              </p:ext>
            </p:extLst>
          </p:nvPr>
        </p:nvGraphicFramePr>
        <p:xfrm>
          <a:off x="144338" y="1772816"/>
          <a:ext cx="8820150" cy="4419600"/>
        </p:xfrm>
        <a:graphic>
          <a:graphicData uri="http://schemas.openxmlformats.org/drawingml/2006/table">
            <a:tbl>
              <a:tblPr/>
              <a:tblGrid>
                <a:gridCol w="2699345"/>
                <a:gridCol w="3061692"/>
                <a:gridCol w="3059113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Учебный год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мест в муниципальном этапе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мест в республиканской этапе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2011-2012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2012-2013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2013-2014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 descr="74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038850"/>
            <a:ext cx="6552728" cy="81915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48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-171400"/>
            <a:ext cx="41513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512" y="260648"/>
            <a:ext cx="4683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Участие в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конкурсах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skf1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5375">
            <a:off x="6698466" y="1325886"/>
            <a:ext cx="2722429" cy="4083056"/>
          </a:xfrm>
          <a:prstGeom prst="rect">
            <a:avLst/>
          </a:prstGeom>
        </p:spPr>
      </p:pic>
      <p:pic>
        <p:nvPicPr>
          <p:cNvPr id="9" name="Picture 10" descr="9972136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5104">
            <a:off x="4559969" y="1137912"/>
            <a:ext cx="2446338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kf57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360770"/>
            <a:ext cx="3127542" cy="4497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977842"/>
            <a:ext cx="5868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Всероссийской дистанционной олимпиаде </a:t>
            </a:r>
            <a:r>
              <a:rPr lang="ru-RU" sz="2400" dirty="0" smtClean="0"/>
              <a:t>ВЦНМО</a:t>
            </a:r>
          </a:p>
          <a:p>
            <a:r>
              <a:rPr lang="ru-RU" sz="2400" dirty="0" smtClean="0"/>
              <a:t> </a:t>
            </a:r>
            <a:r>
              <a:rPr lang="ru-RU" sz="2400" dirty="0">
                <a:solidFill>
                  <a:srgbClr val="C00000"/>
                </a:solidFill>
              </a:rPr>
              <a:t>«Прикоснись к науке»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трое </a:t>
            </a:r>
            <a:r>
              <a:rPr lang="ru-RU" sz="2400" dirty="0"/>
              <a:t>обучающихся  нашей школы </a:t>
            </a:r>
            <a:endParaRPr lang="ru-RU" sz="2400" dirty="0" smtClean="0"/>
          </a:p>
          <a:p>
            <a:r>
              <a:rPr lang="ru-RU" sz="2400" dirty="0" smtClean="0"/>
              <a:t>заняли </a:t>
            </a:r>
            <a:r>
              <a:rPr lang="ru-RU" sz="2400" dirty="0"/>
              <a:t>призовые места: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 Батоев Константин  11 «Б» - по информатике -победитель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Родин </a:t>
            </a:r>
            <a:r>
              <a:rPr lang="ru-RU" sz="2400" dirty="0"/>
              <a:t>Леонид 11«Б» - по английскому </a:t>
            </a:r>
            <a:r>
              <a:rPr lang="ru-RU" sz="2400" dirty="0" smtClean="0"/>
              <a:t>языку-победитель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err="1"/>
              <a:t>Залеева</a:t>
            </a:r>
            <a:r>
              <a:rPr lang="ru-RU" sz="2400" dirty="0"/>
              <a:t> </a:t>
            </a:r>
            <a:r>
              <a:rPr lang="ru-RU" sz="2400" dirty="0" err="1"/>
              <a:t>Зарема</a:t>
            </a:r>
            <a:r>
              <a:rPr lang="ru-RU" sz="2400" dirty="0"/>
              <a:t>  11 «Б»  - по русскому языку - призер  </a:t>
            </a:r>
            <a:endParaRPr lang="ru-RU" sz="2400" dirty="0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71600" y="260648"/>
            <a:ext cx="4683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Участие в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конкурсах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skf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7936" y="0"/>
            <a:ext cx="3496064" cy="50851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 descr="skf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852936"/>
            <a:ext cx="2884586" cy="400506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9512" y="1124744"/>
            <a:ext cx="56166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Х</a:t>
            </a:r>
            <a:r>
              <a:rPr lang="en-US" sz="2400" dirty="0"/>
              <a:t>I</a:t>
            </a:r>
            <a:r>
              <a:rPr lang="ru-RU" sz="2400" dirty="0"/>
              <a:t> Региональном конкурсе молодых исследователей </a:t>
            </a:r>
            <a:r>
              <a:rPr lang="ru-RU" sz="2400" dirty="0">
                <a:solidFill>
                  <a:srgbClr val="FF0000"/>
                </a:solidFill>
              </a:rPr>
              <a:t>«Ступень в </a:t>
            </a:r>
            <a:r>
              <a:rPr lang="ru-RU" sz="2400" dirty="0" smtClean="0">
                <a:solidFill>
                  <a:srgbClr val="FF0000"/>
                </a:solidFill>
              </a:rPr>
              <a:t>науку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/>
              <a:t>принимало  участие 25 человек, из которых награждены :</a:t>
            </a:r>
          </a:p>
          <a:p>
            <a:r>
              <a:rPr lang="ru-RU" sz="2400" dirty="0"/>
              <a:t>             </a:t>
            </a:r>
            <a:r>
              <a:rPr lang="ru-RU" sz="2400" dirty="0" smtClean="0"/>
              <a:t> </a:t>
            </a:r>
            <a:r>
              <a:rPr lang="ru-RU" sz="2400" dirty="0"/>
              <a:t>4 чел.- Дипломами  </a:t>
            </a:r>
            <a:r>
              <a:rPr lang="en-US" sz="2400" dirty="0"/>
              <a:t>I</a:t>
            </a:r>
            <a:r>
              <a:rPr lang="ru-RU" sz="2400" dirty="0"/>
              <a:t>  степени;</a:t>
            </a:r>
          </a:p>
          <a:p>
            <a:r>
              <a:rPr lang="ru-RU" sz="2400" dirty="0"/>
              <a:t>              </a:t>
            </a:r>
            <a:r>
              <a:rPr lang="ru-RU" sz="2400" dirty="0" smtClean="0"/>
              <a:t>2 </a:t>
            </a:r>
            <a:r>
              <a:rPr lang="ru-RU" sz="2400" dirty="0"/>
              <a:t>чел.- Дипломами </a:t>
            </a:r>
            <a:r>
              <a:rPr lang="en-US" sz="2400" dirty="0"/>
              <a:t>II</a:t>
            </a:r>
            <a:r>
              <a:rPr lang="ru-RU" sz="2400" dirty="0"/>
              <a:t>    степени;</a:t>
            </a:r>
          </a:p>
          <a:p>
            <a:r>
              <a:rPr lang="ru-RU" sz="2400" dirty="0"/>
              <a:t>              </a:t>
            </a:r>
            <a:r>
              <a:rPr lang="ru-RU" sz="2400" dirty="0" smtClean="0"/>
              <a:t>5 </a:t>
            </a:r>
            <a:r>
              <a:rPr lang="ru-RU" sz="2400" dirty="0"/>
              <a:t>чел. - Дипломами </a:t>
            </a:r>
            <a:r>
              <a:rPr lang="en-US" sz="2400" dirty="0"/>
              <a:t>III</a:t>
            </a:r>
            <a:r>
              <a:rPr lang="ru-RU" sz="2400" dirty="0"/>
              <a:t>  степени;</a:t>
            </a:r>
          </a:p>
          <a:p>
            <a:r>
              <a:rPr lang="ru-RU" sz="2400" dirty="0"/>
              <a:t>              </a:t>
            </a:r>
            <a:r>
              <a:rPr lang="ru-RU" sz="2400" dirty="0" smtClean="0"/>
              <a:t>8чел</a:t>
            </a:r>
            <a:r>
              <a:rPr lang="ru-RU" sz="2400" dirty="0"/>
              <a:t>.–грамотами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На </a:t>
            </a:r>
            <a:r>
              <a:rPr lang="en-US" sz="2400" dirty="0"/>
              <a:t>III</a:t>
            </a:r>
            <a:r>
              <a:rPr lang="ru-RU" sz="2400" dirty="0"/>
              <a:t> муниципальных Ломоносовских чтениях </a:t>
            </a:r>
            <a:r>
              <a:rPr lang="ru-RU" sz="2400" dirty="0">
                <a:solidFill>
                  <a:srgbClr val="FF0000"/>
                </a:solidFill>
              </a:rPr>
              <a:t>«Наследники 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Ломоносова» </a:t>
            </a:r>
            <a:r>
              <a:rPr lang="ru-RU" sz="2400" dirty="0" err="1"/>
              <a:t>Цаллагов</a:t>
            </a:r>
            <a:r>
              <a:rPr lang="ru-RU" sz="2400" dirty="0"/>
              <a:t>  Азамат,8 «В» </a:t>
            </a:r>
            <a:r>
              <a:rPr lang="ru-RU" sz="2400" dirty="0" err="1"/>
              <a:t>кл</a:t>
            </a:r>
            <a:r>
              <a:rPr lang="ru-RU" sz="2400" dirty="0"/>
              <a:t>. награжден  Дипломом </a:t>
            </a:r>
            <a:r>
              <a:rPr lang="en-US" sz="2400" dirty="0"/>
              <a:t>II</a:t>
            </a:r>
            <a:r>
              <a:rPr lang="ru-RU" sz="2400" dirty="0"/>
              <a:t>  </a:t>
            </a:r>
            <a:r>
              <a:rPr lang="ru-RU" sz="2400" dirty="0" smtClean="0"/>
              <a:t>степени</a:t>
            </a:r>
            <a:endParaRPr lang="ru-RU" sz="2400" dirty="0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1172</TotalTime>
  <Words>1304</Words>
  <Application>Microsoft Office PowerPoint</Application>
  <PresentationFormat>Экран (4:3)</PresentationFormat>
  <Paragraphs>207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конкурсах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110</cp:revision>
  <dcterms:created xsi:type="dcterms:W3CDTF">2013-03-11T05:20:11Z</dcterms:created>
  <dcterms:modified xsi:type="dcterms:W3CDTF">2014-11-07T17:17:37Z</dcterms:modified>
</cp:coreProperties>
</file>