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7" r:id="rId2"/>
    <p:sldId id="275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8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3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7904191616766532E-2"/>
          <c:y val="0.10119047619047618"/>
          <c:w val="0.77844311377245456"/>
          <c:h val="0.61309523809524358"/>
        </c:manualLayout>
      </c:layout>
      <c:bar3DChart>
        <c:barDir val="col"/>
        <c:grouping val="clustered"/>
        <c:gapDepth val="0"/>
        <c:shape val="box"/>
        <c:axId val="98390400"/>
        <c:axId val="98393088"/>
        <c:axId val="0"/>
      </c:bar3DChart>
      <c:catAx>
        <c:axId val="98390400"/>
        <c:scaling>
          <c:orientation val="minMax"/>
        </c:scaling>
        <c:axPos val="b"/>
        <c:numFmt formatCode="General" sourceLinked="1"/>
        <c:tickLblPos val="low"/>
        <c:spPr>
          <a:ln w="48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8393088"/>
        <c:crosses val="autoZero"/>
        <c:auto val="1"/>
        <c:lblAlgn val="ctr"/>
        <c:lblOffset val="100"/>
        <c:tickLblSkip val="2"/>
        <c:tickMarkSkip val="1"/>
      </c:catAx>
      <c:valAx>
        <c:axId val="98393088"/>
        <c:scaling>
          <c:orientation val="minMax"/>
        </c:scaling>
        <c:axPos val="l"/>
        <c:majorGridlines>
          <c:spPr>
            <a:ln w="482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8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8390400"/>
        <c:crosses val="autoZero"/>
        <c:crossBetween val="between"/>
      </c:valAx>
      <c:spPr>
        <a:noFill/>
        <a:ln w="38606">
          <a:noFill/>
        </a:ln>
      </c:spPr>
    </c:plotArea>
    <c:legend>
      <c:legendPos val="r"/>
      <c:layout>
        <c:manualLayout>
          <c:xMode val="edge"/>
          <c:yMode val="edge"/>
          <c:x val="0.78842315369261451"/>
          <c:y val="0.3273809523809586"/>
          <c:w val="1.1111111111111167E-2"/>
          <c:h val="1.3946133516841541E-2"/>
        </c:manualLayout>
      </c:layout>
      <c:spPr>
        <a:noFill/>
        <a:ln w="4826">
          <a:solidFill>
            <a:srgbClr val="000000"/>
          </a:solidFill>
          <a:prstDash val="solid"/>
        </a:ln>
      </c:spPr>
      <c:txPr>
        <a:bodyPr/>
        <a:lstStyle/>
        <a:p>
          <a:pPr>
            <a:defRPr sz="1117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1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</c:v>
                </c:pt>
                <c:pt idx="1">
                  <c:v>89</c:v>
                </c:pt>
                <c:pt idx="2">
                  <c:v>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73</c:v>
                </c:pt>
                <c:pt idx="1">
                  <c:v>82</c:v>
                </c:pt>
                <c:pt idx="2">
                  <c:v>86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 балл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4.4000000000000004</c:v>
                </c:pt>
                <c:pt idx="2">
                  <c:v>4.5</c:v>
                </c:pt>
              </c:numCache>
            </c:numRef>
          </c:val>
        </c:ser>
        <c:shape val="cylinder"/>
        <c:axId val="143026816"/>
        <c:axId val="143081856"/>
        <c:axId val="108259520"/>
      </c:bar3DChart>
      <c:catAx>
        <c:axId val="143026816"/>
        <c:scaling>
          <c:orientation val="minMax"/>
        </c:scaling>
        <c:axPos val="b"/>
        <c:tickLblPos val="nextTo"/>
        <c:crossAx val="143081856"/>
        <c:crosses val="autoZero"/>
        <c:auto val="1"/>
        <c:lblAlgn val="ctr"/>
        <c:lblOffset val="100"/>
      </c:catAx>
      <c:valAx>
        <c:axId val="143081856"/>
        <c:scaling>
          <c:orientation val="minMax"/>
        </c:scaling>
        <c:axPos val="l"/>
        <c:majorGridlines/>
        <c:numFmt formatCode="General" sourceLinked="1"/>
        <c:tickLblPos val="nextTo"/>
        <c:crossAx val="143026816"/>
        <c:crosses val="autoZero"/>
        <c:crossBetween val="between"/>
      </c:valAx>
      <c:serAx>
        <c:axId val="108259520"/>
        <c:scaling>
          <c:orientation val="minMax"/>
        </c:scaling>
        <c:axPos val="b"/>
        <c:tickLblPos val="nextTo"/>
        <c:crossAx val="143081856"/>
        <c:crosses val="autoZero"/>
      </c:serAx>
    </c:plotArea>
    <c:legend>
      <c:legendPos val="r"/>
      <c:layout>
        <c:manualLayout>
          <c:xMode val="edge"/>
          <c:yMode val="edge"/>
          <c:x val="0.71114692170978255"/>
          <c:y val="0.26028895922272177"/>
          <c:w val="0.16165090346005362"/>
          <c:h val="0.4794215543144326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E2E774-075C-4FB0-8BBD-D85013A88D2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428FE6-C182-4EED-BFD2-9D672968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gif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Картинки по запросу фон для презентации учитель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324544" y="296652"/>
            <a:ext cx="6720747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spc="150" normalizeH="0" baseline="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Муниципальное бюджетное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spc="150" normalizeH="0" baseline="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общеобразовательное</a:t>
            </a:r>
            <a:endParaRPr kumimoji="0" lang="ru-RU" sz="2000" b="1" i="0" u="none" strike="noStrike" spc="150" normalizeH="0" baseline="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spc="150" normalizeH="0" baseline="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учреждение  средняя общеобразовательная </a:t>
            </a:r>
            <a:endParaRPr kumimoji="0" lang="ru-RU" sz="2000" b="1" i="0" u="none" strike="noStrike" spc="150" normalizeH="0" baseline="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spc="150" normalizeH="0" baseline="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школа № 38 (многопрофильная)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spc="150" normalizeH="0" baseline="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им. В.М. </a:t>
            </a:r>
            <a:r>
              <a:rPr kumimoji="0" lang="ru-RU" sz="2000" b="1" i="0" u="none" strike="noStrike" spc="150" normalizeH="0" baseline="0" dirty="0" err="1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Дегоева</a:t>
            </a:r>
            <a:endParaRPr kumimoji="0" lang="ru-RU" sz="2000" b="1" i="0" u="none" strike="noStrike" spc="150" normalizeH="0" baseline="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16971"/>
            <a:ext cx="60121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Чехоева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Залина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Хасановна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учитель осетинского языка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литературы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1573" y="2240868"/>
            <a:ext cx="4416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</a:rPr>
              <a:t>КОНКУРС НА ПРИСУЖДЕНИЕ ПРЕМИЙ  ЛУЧШИМ УЧИТЕЛЯМ ЗА ДОСТИЖЕНИЯ В ПЕДАГОГИЧЕСКОЙ ДЕЯТЕЛЬНОСТИ В 2019 ГОДУ 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6322239"/>
            <a:ext cx="3048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Владикавказ  2019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L:\фото\карина\0021.jpg"/>
          <p:cNvPicPr>
            <a:picLocks noChangeAspect="1" noChangeArrowheads="1"/>
          </p:cNvPicPr>
          <p:nvPr/>
        </p:nvPicPr>
        <p:blipFill>
          <a:blip r:embed="rId3" cstate="print"/>
          <a:srcRect l="23722" t="14203" r="49035" b="39728"/>
          <a:stretch>
            <a:fillRect/>
          </a:stretch>
        </p:blipFill>
        <p:spPr bwMode="auto">
          <a:xfrm>
            <a:off x="7000892" y="714356"/>
            <a:ext cx="1676259" cy="253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учителем условий для адресной работы с различными категориями обучающихся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531" y="1214422"/>
            <a:ext cx="8256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секрет, что как школьный предмет осетинский язык, к сожалению, не у всех учащихся пользуется популярностью. Поэтому я стараюсь прививать любовь к родному языку, к своим истокам, к традициям, обычаям, культуре и истории своего народа. Вырабатывать у детей интерес к его изучению.</a:t>
            </a:r>
          </a:p>
          <a:p>
            <a:endParaRPr lang="ru-RU" sz="1600" dirty="0" smtClean="0">
              <a:solidFill>
                <a:srgbClr val="0000FF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успеваемости за 2017-2018 учебный год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сравнении с предыдущим 2016-2017 учебным годом.</a:t>
            </a:r>
          </a:p>
          <a:p>
            <a:pPr algn="ctr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00FF"/>
              </a:solidFill>
            </a:endParaRPr>
          </a:p>
          <a:p>
            <a:endParaRPr lang="ru-RU" sz="1600" dirty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3071809"/>
          <a:ext cx="7392821" cy="128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501"/>
                <a:gridCol w="2880320"/>
              </a:tblGrid>
              <a:tr h="4048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00FF"/>
                          </a:solidFill>
                        </a:rPr>
                        <a:t>Учащиеся, повысившие результат</a:t>
                      </a:r>
                      <a:endParaRPr lang="ru-RU" sz="1100" dirty="0">
                        <a:solidFill>
                          <a:srgbClr val="0000FF"/>
                        </a:solidFill>
                      </a:endParaRPr>
                    </a:p>
                  </a:txBody>
                  <a:tcPr marL="121920" marR="121920" marT="34290" marB="3429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</a:t>
                      </a:r>
                      <a:r>
                        <a:rPr lang="ru-RU" sz="1100" dirty="0" smtClean="0">
                          <a:solidFill>
                            <a:srgbClr val="0000FF"/>
                          </a:solidFill>
                        </a:rPr>
                        <a:t>Количество</a:t>
                      </a:r>
                      <a:endParaRPr lang="ru-RU" sz="1100" dirty="0">
                        <a:solidFill>
                          <a:srgbClr val="0000FF"/>
                        </a:solidFill>
                      </a:endParaRPr>
                    </a:p>
                  </a:txBody>
                  <a:tcPr marL="121920" marR="121920" marT="34290" marB="34290">
                    <a:solidFill>
                      <a:srgbClr val="EAEAEA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«3» на «4»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9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93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          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«4» на «5»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             8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2936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Повысили 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оценку  17 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+mn-lt"/>
                          <a:cs typeface="+mn-cs"/>
                        </a:rPr>
                        <a:t>обучающихся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  <a:latin typeface="+mn-lt"/>
                          <a:cs typeface="+mn-cs"/>
                        </a:rPr>
                        <a:t> – 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6711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успеваемости за 2018-2019 учебный год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сравнении с предыдущим 2017-2018 учебным годом.</a:t>
            </a:r>
          </a:p>
          <a:p>
            <a:pPr algn="ctr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5320858"/>
          <a:ext cx="7392821" cy="112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501"/>
                <a:gridCol w="2880320"/>
              </a:tblGrid>
              <a:tr h="278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FF"/>
                          </a:solidFill>
                        </a:rPr>
                        <a:t>Учащиеся, повысившие результат</a:t>
                      </a:r>
                    </a:p>
                  </a:txBody>
                  <a:tcPr marL="121920" marR="121920" marT="34290" marB="3429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FF"/>
                          </a:solidFill>
                        </a:rPr>
                        <a:t>         Количество</a:t>
                      </a:r>
                    </a:p>
                  </a:txBody>
                  <a:tcPr marL="121920" marR="121920" marT="34290" marB="34290">
                    <a:solidFill>
                      <a:srgbClr val="EAEAEA"/>
                    </a:solidFill>
                  </a:tcPr>
                </a:tc>
              </a:tr>
              <a:tr h="2458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«3» на «4»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16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45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          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«4» на «5»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          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458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Повысили 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оценку  18 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+mn-lt"/>
                          <a:cs typeface="+mn-cs"/>
                        </a:rPr>
                        <a:t>обучающихся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  <a:latin typeface="+mn-lt"/>
                          <a:cs typeface="+mn-cs"/>
                        </a:rPr>
                        <a:t> – 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09" y="214290"/>
            <a:ext cx="8988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высокого качества организации образовательного процесса на основе эффективного использования современных образовательных технологий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63" descr="Инновационные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70" y="2500306"/>
            <a:ext cx="8763061" cy="42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Pictures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8753475" cy="151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ии PowerPoint &quot;К дню учителя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5"/>
            <a:ext cx="9144000" cy="69151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2" descr="http://alexsosh.ucoz.ru/_tbkp/oksana/progra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7181"/>
            <a:ext cx="1904981" cy="1428736"/>
          </a:xfrm>
          <a:prstGeom prst="rect">
            <a:avLst/>
          </a:prstGeom>
          <a:noFill/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1643050"/>
            <a:ext cx="93928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Фотовыставки</a:t>
            </a:r>
            <a:r>
              <a:rPr lang="ru-RU" sz="26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3366FF"/>
                </a:solidFill>
                <a:latin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en-US" sz="2600" b="1" dirty="0" smtClean="0">
                <a:solidFill>
                  <a:srgbClr val="3366FF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3366FF"/>
                </a:solidFill>
                <a:latin typeface="Calibri" pitchFamily="34" charset="0"/>
                <a:cs typeface="Times New Roman" pitchFamily="18" charset="0"/>
              </a:rPr>
              <a:t>                            </a:t>
            </a:r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Экскурсии</a:t>
            </a:r>
            <a:r>
              <a:rPr lang="ru-RU" sz="26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3366FF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071802" y="1785926"/>
            <a:ext cx="3048021" cy="642942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600" b="1" i="1" dirty="0">
                <a:solidFill>
                  <a:srgbClr val="FF00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FF00FF"/>
                </a:solidFill>
                <a:latin typeface="Calibri" pitchFamily="34" charset="0"/>
                <a:cs typeface="Times New Roman" pitchFamily="18" charset="0"/>
              </a:rPr>
              <a:t>Осетинский язык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16200000">
            <a:off x="2660982" y="1839557"/>
            <a:ext cx="285748" cy="464239"/>
          </a:xfrm>
          <a:prstGeom prst="upArrow">
            <a:avLst>
              <a:gd name="adj1" fmla="val 50000"/>
              <a:gd name="adj2" fmla="val 3029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6304319" y="1839557"/>
            <a:ext cx="285748" cy="464239"/>
          </a:xfrm>
          <a:prstGeom prst="upArrow">
            <a:avLst>
              <a:gd name="adj1" fmla="val 50000"/>
              <a:gd name="adj2" fmla="val 3029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62237" y="857232"/>
            <a:ext cx="2491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3366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Сценки 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Игры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8983151">
            <a:off x="3547282" y="1117709"/>
            <a:ext cx="381003" cy="589364"/>
          </a:xfrm>
          <a:prstGeom prst="upArrow">
            <a:avLst>
              <a:gd name="adj1" fmla="val 50000"/>
              <a:gd name="adj2" fmla="val 3029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2125034">
            <a:off x="5033443" y="1135882"/>
            <a:ext cx="381003" cy="554925"/>
          </a:xfrm>
          <a:prstGeom prst="upArrow">
            <a:avLst>
              <a:gd name="adj1" fmla="val 50000"/>
              <a:gd name="adj2" fmla="val 3029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3000372"/>
            <a:ext cx="7239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Исследования       Проекты        Наблюдения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4266334">
            <a:off x="3390340" y="2188505"/>
            <a:ext cx="214314" cy="1047757"/>
          </a:xfrm>
          <a:prstGeom prst="upArrow">
            <a:avLst>
              <a:gd name="adj1" fmla="val 50000"/>
              <a:gd name="adj2" fmla="val 3029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rot="10800000">
            <a:off x="4476749" y="2571744"/>
            <a:ext cx="381003" cy="367634"/>
          </a:xfrm>
          <a:prstGeom prst="upArrow">
            <a:avLst>
              <a:gd name="adj1" fmla="val 50000"/>
              <a:gd name="adj2" fmla="val 3029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7820697">
            <a:off x="5844707" y="2266731"/>
            <a:ext cx="214314" cy="1047757"/>
          </a:xfrm>
          <a:prstGeom prst="upArrow">
            <a:avLst>
              <a:gd name="adj1" fmla="val 50000"/>
              <a:gd name="adj2" fmla="val 3029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71670" y="3500438"/>
            <a:ext cx="6191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Во внеклассной работе  использую самые разнообразные формы, которые способствуют развитию познавательного интереса у учащихся к предмету, формируют коммуникативные, информационные, организационные умения и навыки.</a:t>
            </a:r>
            <a:endParaRPr lang="ru-RU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G:\Грант\фото\зондабита\2015-11-27 15-26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5" y="5089934"/>
            <a:ext cx="2438417" cy="857256"/>
          </a:xfrm>
          <a:prstGeom prst="rect">
            <a:avLst/>
          </a:prstGeom>
          <a:noFill/>
        </p:spPr>
      </p:pic>
      <p:pic>
        <p:nvPicPr>
          <p:cNvPr id="25" name="Picture 3" descr="G:\Грант\фото\зондабита\IMG-20161014-WA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475" y="3321843"/>
            <a:ext cx="1143008" cy="964413"/>
          </a:xfrm>
          <a:prstGeom prst="rect">
            <a:avLst/>
          </a:prstGeom>
          <a:noFill/>
        </p:spPr>
      </p:pic>
      <p:pic>
        <p:nvPicPr>
          <p:cNvPr id="26" name="Picture 4" descr="G:\Грант\фото\новый год\2014-12-26 20-41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63" y="4929199"/>
            <a:ext cx="1905013" cy="669731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904981" y="160711"/>
            <a:ext cx="4667283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Формы внеклассной работы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" name="Picture 5" descr="G:\Грант\фото\Изображение 2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7515" y="2250274"/>
            <a:ext cx="1809763" cy="763523"/>
          </a:xfrm>
          <a:prstGeom prst="rect">
            <a:avLst/>
          </a:prstGeom>
          <a:noFill/>
        </p:spPr>
      </p:pic>
      <p:pic>
        <p:nvPicPr>
          <p:cNvPr id="30" name="Picture 6" descr="G:\Грант\фото\2015-04-10 16-46-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475" y="2143116"/>
            <a:ext cx="1143008" cy="857256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>
            <a:off x="1333477" y="1125126"/>
            <a:ext cx="6953299" cy="696520"/>
            <a:chOff x="714356" y="1571606"/>
            <a:chExt cx="5214974" cy="928693"/>
          </a:xfrm>
        </p:grpSpPr>
        <p:pic>
          <p:nvPicPr>
            <p:cNvPr id="32" name="Picture 7" descr="G:\Грант\фото\Новая папка\DSC_1739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4356" y="1714481"/>
              <a:ext cx="1173753" cy="785818"/>
            </a:xfrm>
            <a:prstGeom prst="rect">
              <a:avLst/>
            </a:prstGeom>
            <a:noFill/>
          </p:spPr>
        </p:pic>
        <p:pic>
          <p:nvPicPr>
            <p:cNvPr id="33" name="Picture 8" descr="G:\Грант\фото\Новая папка\IMG_9549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3446" y="1571606"/>
              <a:ext cx="1285884" cy="8572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380971" y="1714488"/>
            <a:ext cx="8358247" cy="785817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1B0FB1"/>
                </a:solidFill>
                <a:latin typeface="Times New Roman" pitchFamily="18" charset="0"/>
                <a:cs typeface="Times New Roman" pitchFamily="18" charset="0"/>
              </a:rPr>
              <a:t>Успешный ученик</a:t>
            </a:r>
            <a:endParaRPr lang="ru-RU" sz="4400" dirty="0">
              <a:solidFill>
                <a:srgbClr val="1B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571473" y="3053950"/>
            <a:ext cx="7977276" cy="1021557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Успешный учитель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476222" y="4500570"/>
            <a:ext cx="8143932" cy="105727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Всесторонне развитая личность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571472" y="6000768"/>
            <a:ext cx="8001056" cy="700086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Счастливые родители</a:t>
            </a:r>
            <a:endParaRPr lang="ru-RU" sz="4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333477" y="2411009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48517" y="4125521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190997" y="5464983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23979" y="285729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Мой девиз: 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17969"/>
            <a:ext cx="9144000" cy="41088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 В каждом человеке есть солнце,    только </a:t>
            </a:r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Дайте ему 	                     		светить! »</a:t>
            </a:r>
          </a:p>
          <a:p>
            <a:pPr algn="ctr">
              <a:lnSpc>
                <a:spcPct val="150000"/>
              </a:lnSpc>
            </a:pPr>
            <a:r>
              <a:rPr lang="ru-RU" sz="5400" b="1" cap="all" dirty="0" smtClean="0">
                <a:ln w="0"/>
                <a:solidFill>
                  <a:srgbClr val="1B0FB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400" b="1" cap="all" dirty="0" smtClean="0">
                <a:ln w="0"/>
                <a:solidFill>
                  <a:srgbClr val="1B0FB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Сократ</a:t>
            </a:r>
            <a:endParaRPr lang="ru-RU" sz="4400" b="1" cap="all" spc="0" dirty="0">
              <a:ln w="0"/>
              <a:solidFill>
                <a:srgbClr val="1B0FB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10.proshkolu.ru/content/media/pic/std/4000000/3498000/3497249-d720e37d517314d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478634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1" y="1428736"/>
            <a:ext cx="3929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дзур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иронау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Къостайы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’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рдх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йдар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ныррухс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бонау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дзаг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Айларты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osetia.kvaisa.ru/wp-content/uploads/2013/01/Magrez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25" y="928670"/>
            <a:ext cx="3143272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www.osinform.su/uploads/thumbs/4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000636"/>
            <a:ext cx="2905145" cy="119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5" y="214290"/>
            <a:ext cx="445879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Чехойты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Зæлинæ.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38-æм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скъолайы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ирон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æвзаджы ахуыргæнæг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Æз дæн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ирон.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Æз дæн ирон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«сæрыстырæй фæзæгъын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Цæрын Ирæн йæ хъæбысы уæндон.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Йæ уæрæх уынгты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зæрдæрухсæй фæцæуын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Мæ дзырд,мæ сулæфт- зæрдæйы фæндон.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Мæ Ирыстон!Дæ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æмæ дæ кадæн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Дæттын фæстаг сулæфты онг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мæ цард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Дæуæн Ирыстон,куыд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мæ ныййарæг мадæн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Фæхæсдзынæн дæ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кой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дунейыл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Ирон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дзырд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мæ хæцæнгарз,мæ хотых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Дæуæй ныфсджын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‘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мæ намысджын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Дæуæй цæуынц зæрдæйы рухс,монон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тых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Дæуыл мæ фæстаг зарæг дæр уыдзæн.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Рæзгæ фæлтæр!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Хæссут уæ сæрмæ уастæн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Уæ хъомылгæнæг-мадæлон æвзаг.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Нæй хатыргæнæн дзæгъæл бонты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азтæн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Уæ соммæ райсæд алчидæр йæ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фаг.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«Æз дæн ирон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-сæрыстырæй-иу зæгъут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Цæрут уæндонæй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Иры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хъæбысы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уе’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ппæтæн фæндагамонæг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зонут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Йæ буц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куывды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уæ алкæй дæр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alexsosh.ucoz.ru/_tbkp/oksana/program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14488"/>
            <a:ext cx="2643206" cy="323849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педагогическом работнике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890719"/>
          <a:ext cx="8643998" cy="592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249"/>
                <a:gridCol w="6515749"/>
              </a:tblGrid>
              <a:tr h="394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Фамилия, имя, отчество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Чехоева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Залина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Хасановна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157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рождения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июнь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1963года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Адрес места работы, телефон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36203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РСО-Алания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г. Владикавказ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Гугкаева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24,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51-52-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SK38os.27@mail.ru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73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Домашний адрес, телефон, электронная почта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РСО-Алания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г. Владикавказ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ул.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Г.Дзусова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3/6 кв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99-07-38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Сведения об образовании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СОГУ им. К.Л. Хетагурова, факультет осетинской филологии 1986.                                 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292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 работы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 трудовой –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–33,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данном ОУ –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Квалификационная категория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высшая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Занимаемая должность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 осетинского языка и литературы,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данном ОУ с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1996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27919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.  Почётная грамота Министерства образования  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и науки  РСО – Алания , 2016 год;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2017 году победитель республиканского 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конкурса педагогического мастерства «Моя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методическая копилка - 2017»,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 2017 году награждена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Почетн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ым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званием «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Почетный работник сферы образования 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Российской Федерации»,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2018 году – благодарность АМС г.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Владикавказа за многолетний добросовестный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труд в сфере образования, за активное участие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в различных конкурсах и олимпиадах.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95061" y="29789622"/>
          <a:ext cx="8448938" cy="66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373"/>
                <a:gridCol w="5088565"/>
              </a:tblGrid>
              <a:tr h="3348990">
                <a:tc>
                  <a:txBody>
                    <a:bodyPr/>
                    <a:lstStyle/>
                    <a:p>
                      <a:endParaRPr lang="ru-RU" sz="1100" dirty="0" smtClean="0"/>
                    </a:p>
                  </a:txBody>
                  <a:tcPr marL="121920" marR="121920" marT="34290" marB="3429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l"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 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Регионального конкурса молодых  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исследователей «Ступень в науку» в рамках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Федеральной научно-образовательной программы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творческого и научно-технического развития детей и \     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молодёжи «Национальное достояние России» за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подготовку победителя, 2013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год;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Благодарственное письмо Межшкольной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Гуманитарной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Интеллектуальной  Ассоциации МГИА </a:t>
                      </a:r>
                      <a:r>
                        <a:rPr lang="ru-RU" sz="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КЛИиО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 Юный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интеллектуал» за подготовку победителя </a:t>
                      </a:r>
                      <a:r>
                        <a:rPr lang="ru-RU" sz="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общероссий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ского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конкурса «Край родной, навек любимый» в </a:t>
                      </a:r>
                      <a:r>
                        <a:rPr lang="ru-RU" sz="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номи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нации « Мои звёздные земляки», 2015 год;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Благодарственное  письмо Министерства образования и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науки </a:t>
                      </a:r>
                      <a:r>
                        <a:rPr lang="ru-RU" sz="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РСО-Алания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Республиканского дворца детского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творчества за подготовку победителя региональной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конференции « Не позволим, не дадим памяти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забыться», посвященной 70-летию Великой Победы,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2015 год;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Благодарность  Министерства образования и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науки </a:t>
                      </a:r>
                      <a:r>
                        <a:rPr lang="ru-RU" sz="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РСО-Алания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 Республиканского центра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детского и юношеского туризма и экскурсий за  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подготовку победителя </a:t>
                      </a:r>
                      <a:r>
                        <a:rPr lang="en-US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VIII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Республиканского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литературно – краеведческого  конкурса « Я и мой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край», 2015 год;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 Благодарственное письмо  СОРИПКРО за подготовку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победителя в Открытых </a:t>
                      </a:r>
                      <a:r>
                        <a:rPr lang="ru-RU" sz="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Шегреневских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ученических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чтениях, 2013 год.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>
                    <a:solidFill>
                      <a:srgbClr val="EAEAEA"/>
                    </a:solidFill>
                  </a:tcPr>
                </a:tc>
              </a:tr>
              <a:tr h="1659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Членство в комиссиях и экспертных</a:t>
                      </a:r>
                      <a:endParaRPr lang="ru-RU" sz="8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группах.</a:t>
                      </a:r>
                      <a:endParaRPr lang="ru-RU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1. Член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жюри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Межрегионального творческого </a:t>
                      </a:r>
                    </a:p>
                    <a:p>
                      <a:pPr marL="228600" indent="-228600">
                        <a:buNone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конкурса – фестиваля учителей родных языков</a:t>
                      </a:r>
                    </a:p>
                    <a:p>
                      <a:pPr marL="228600" indent="-228600">
                        <a:buNone/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Северо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Кавказского федерального округа « Мы</a:t>
                      </a:r>
                      <a:endParaRPr kumimoji="0" lang="ru-RU" sz="9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>
                        <a:buNone/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разные – но мы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равные», 2016 год;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2. Член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экспертной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группы…</a:t>
                      </a:r>
                      <a:endParaRPr lang="ru-RU" sz="8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3.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Член жюри республиканского конкурса</a:t>
                      </a:r>
                      <a:r>
                        <a:rPr lang="ru-RU" sz="8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«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Лучшая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методическая копилка учителя осетинского языка и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литературы – 2014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», 2014год;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4. Член жюри республиканского 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VIII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открытого конкурса</a:t>
                      </a:r>
                      <a:endParaRPr lang="en-US" sz="800" b="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8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исследовательских работ  и проектов младших школьников</a:t>
                      </a:r>
                      <a:endParaRPr lang="en-US" sz="800" b="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 Я познаю мир», 20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год;</a:t>
                      </a:r>
                      <a:endParaRPr lang="ru-RU" sz="800" dirty="0" smtClean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T="0" marB="0">
                    <a:solidFill>
                      <a:srgbClr val="EAEAEA"/>
                    </a:solidFill>
                  </a:tcPr>
                </a:tc>
              </a:tr>
              <a:tr h="1659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Повышение квалификации</a:t>
                      </a:r>
                      <a:endParaRPr lang="ru-RU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1. Удостоверение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о повышении квалификации.</a:t>
                      </a:r>
                      <a:endParaRPr lang="ru-RU" sz="8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СОРИПКРО, с 09.06.2008 по 18.06.2008г;.2009г по 15.06 2009 год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2.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Удостоверение о повышении квалификации.</a:t>
                      </a:r>
                      <a:endParaRPr lang="ru-RU" sz="8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СОРИПКРО, по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дополнительной профессиональной  программе « Организация профессиональной деятельности учителя осетинского языка и литературы в условиях перехода на ФГОС», 108 часов, 21.06.2014 год.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T="0" marB="0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90671"/>
          <a:ext cx="8501122" cy="659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129"/>
                <a:gridCol w="5119993"/>
              </a:tblGrid>
              <a:tr h="3740898">
                <a:tc>
                  <a:txBody>
                    <a:bodyPr/>
                    <a:lstStyle/>
                    <a:p>
                      <a:endParaRPr lang="ru-RU" sz="1100" dirty="0" smtClean="0"/>
                    </a:p>
                  </a:txBody>
                  <a:tcPr marL="121920" marR="121920" marT="34290" marB="3429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l">
                        <a:buNone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Регионального конкурса молодых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исследователей «Ступень в науку» в рамках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Федеральной научно-образовательной программы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творческого и научно-технического развития детей и \     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молодёжи «Национальное достояние России» за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подготовку победителя, 2013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год;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Благодарственное письмо Межшкольной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Гуманитарной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Интеллектуальной  Ассоциации МГИА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КЛИиО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 Юный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интеллектуал» за подготовку победителя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общероссий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кого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конкурса «Край родной, навек любимый» в номинации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« Мои звёздные земляки», 2015 год;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Благодарственное  письмо Министерства образования и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науки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РСО-Алания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Республиканского дворца детского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творчества за подготовку победителя региональной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конференции « Не позволим, не дадим памяти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забыться», посвященной 70-летию Великой Победы,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2015 год;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Благодарность  Министерства образования и науки РСО-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Алания  и Республиканского центра  детского и юношеского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туризма и экскурсий за  подготовку победителя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VIII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Республиканского  литературно – краеведческого  конкурса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« Я и мой край», 2015 год;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 Благодарственное письмо  СОРИПКРО за подготовку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победителя в Открытых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Шегреневских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ученических </a:t>
                      </a:r>
                    </a:p>
                    <a:p>
                      <a:pPr marL="0" indent="-342900" algn="l"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чтениях, 2013 год.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>
                    <a:solidFill>
                      <a:srgbClr val="EAEAEA"/>
                    </a:solidFill>
                  </a:tcPr>
                </a:tc>
              </a:tr>
              <a:tr h="5528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Членство в комиссиях и экспертных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группах.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Член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экспертной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группы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по проверке олимпиадных работ  по осетинскому языку и литературе с 2018 года; </a:t>
                      </a:r>
                      <a:endParaRPr lang="ru-RU" sz="1000" baseline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228600" indent="-228600">
                        <a:buAutoNum type="arabicPeriod" startAt="2"/>
                      </a:pPr>
                      <a:r>
                        <a:rPr lang="ru-RU" sz="10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Эксперт   на </a:t>
                      </a:r>
                      <a:r>
                        <a:rPr lang="ru-RU" sz="1000" baseline="0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Шегреновких</a:t>
                      </a:r>
                      <a:r>
                        <a:rPr lang="ru-RU" sz="10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 ученических чтениях ( с международным участием)</a:t>
                      </a:r>
                    </a:p>
                  </a:txBody>
                  <a:tcPr marT="0" marB="0">
                    <a:solidFill>
                      <a:srgbClr val="EAEAEA"/>
                    </a:solidFill>
                  </a:tcPr>
                </a:tc>
              </a:tr>
              <a:tr h="2159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Повышение квалификации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1.Удостоверение о повышении квалификации по дополнительной профессиональной образовательной программе «Развитие профессиональных компетенций педагогических работников (учителей осетинского языка и литературы) в контексте требований ФГОС», в объеме 108/14 ч., 2017 год.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Удостоверение  о повышении квалификации по дополнительной профессиональной образовательной программе  «ФГОС ООО: содержание и технологии введения. Осетинский язык и литература», в объеме 36 ч., 2017год.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сертификат СОРИПКРО подтверждает, что прошла обучение  по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программе «Подготовка организаторов в аудитории и организаторов  вне аудитории пункта проведения государственной итоговой аттестации по образовательным программам  основного общего и среднего общего образования в 2018 году» в объеме 8 часов.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T="0" marB="0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«Посредственный учитель излагает.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Хороший учитель объясняет.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Выдающийся учитель показывает.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Великий учитель вдохновляет»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Уильям Уорд</a:t>
            </a:r>
          </a:p>
          <a:p>
            <a:endParaRPr lang="ru-RU" sz="3200" b="1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5400" dirty="0" smtClean="0"/>
              <a:t>             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Оглавление</a:t>
            </a:r>
            <a:endParaRPr kumimoji="0" lang="ru-RU" sz="66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2" descr="http://www.hj9030.com/photo/56e2eaab56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357694"/>
            <a:ext cx="3643306" cy="195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35716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собственной методической разработки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преподаваемому предмету, имеющей положительное заключение по итогам апробации в профессиональном сообществе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8" descr="http://sk-news.ru/upload/iblock/93f/glo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2714644" cy="2321735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00364" y="1643050"/>
            <a:ext cx="521497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Мною разработан дидактический материал по теме «Глагол», который активно используется учителями школы. ( в 2009 году эта разработка была представлена на республиканском конкурсе учебно-методических разработок по предметам национально-регионального компонента, где была отмечена грамотой).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       Экспертная рецензия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дидактический материал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прилагается.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         ♦ 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Таказов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Федар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Магомедович – кандидат филологических наук, заведующий отделом фольклора и литературы СОИГСИ  ВНЦ  РАН.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Особенностью педагогической  моей  деятельности является  научный подход к изучаемому материалу, умелое использование содержания урока для реализации воспитательной задачи.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Высокие результаты учебных достижений   обучающихся при их позитивной динамике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Средние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показатели по предмету за три года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1973" y="1982381"/>
          <a:ext cx="7239051" cy="2351601"/>
        </p:xfrm>
        <a:graphic>
          <a:graphicData uri="http://schemas.openxmlformats.org/drawingml/2006/table">
            <a:tbl>
              <a:tblPr/>
              <a:tblGrid>
                <a:gridCol w="2000264"/>
                <a:gridCol w="1564363"/>
                <a:gridCol w="1836832"/>
                <a:gridCol w="1837592"/>
              </a:tblGrid>
              <a:tr h="4847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  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                  </a:t>
                      </a: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Учебный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             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                                 </a:t>
                      </a: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год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Показатель                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2016-2017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2017-2018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2018-2019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Успеваемость, %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10</a:t>
                      </a:r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800" b="1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6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Качество знаний, %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78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89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   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      </a:t>
                      </a:r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97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</a:t>
                      </a: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СОУ, %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    </a:t>
                      </a:r>
                      <a:endParaRPr lang="en-US" sz="800" b="1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latin typeface="Calibri"/>
                          <a:ea typeface="Calibri"/>
                          <a:cs typeface="Calibri"/>
                        </a:rPr>
                        <a:t>      </a:t>
                      </a:r>
                      <a:r>
                        <a:rPr lang="en-US" sz="9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73</a:t>
                      </a:r>
                      <a:endParaRPr lang="ru-RU" sz="900" b="1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82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86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Средний </a:t>
                      </a: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балл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4,3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</a:t>
                      </a:r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4,4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  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       4,5</a:t>
                      </a:r>
                      <a:endParaRPr lang="ru-RU" sz="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345" marR="69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46774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Наблюдается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 качества знаний, степени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 flipV="1">
          <a:off x="1" y="6858000"/>
          <a:ext cx="153025" cy="3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6221" y="4857760"/>
          <a:ext cx="8286808" cy="189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21928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Высокие результаты внеурочной деятельности обучающихся по учебному предмету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Победители и призёры Всероссийских, региональных и муниципальных конкурсов и конференций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614412"/>
          <a:ext cx="7358113" cy="5082540"/>
        </p:xfrm>
        <a:graphic>
          <a:graphicData uri="http://schemas.openxmlformats.org/drawingml/2006/table">
            <a:tbl>
              <a:tblPr/>
              <a:tblGrid>
                <a:gridCol w="622130"/>
                <a:gridCol w="1554232"/>
                <a:gridCol w="518321"/>
                <a:gridCol w="2176365"/>
                <a:gridCol w="1346612"/>
                <a:gridCol w="1140453"/>
              </a:tblGrid>
              <a:tr h="15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конкурс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Статус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Кулова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Вероника Георгиевна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«Наша Родина-Россия»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Парастаева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Анна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Теймуразовна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«Измени мир к лучшему!»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Лауреат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Команда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Аллонтæ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Х Республиканская интеллектуальная игра 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Зондабитæ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Региональный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Марзоева Динара Владиславовна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Республиканский конкурс сочинений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Лауреат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Парастаева Анна Теймуразовна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Республиканские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Колиевские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чтения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Потапова Кристина Сергеевна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Республиканский конкурс  литературного творчества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Победитель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Команда «Аллонтæ»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ХХ республиканская интеллектуальная игра  «Зондабитæ»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Региональный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Парастаева Анна Теймуразовна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«Юный исследователь»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Таймазова Алана  Артуровна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Республиканский литературно- краеведческий конкурс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Парастаева Анна Теймуразовна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«Ступень в науку»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Парастаева Анна Теймуразовна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Республиканский конкурс чтецов « И помнит мир спасенный»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Парастаева Анна Теймуразовна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«Ступень в науку»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Парастаева Анна Теймуразовна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Открытые Шегреновские чтения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Мои документы\Мои рисунки\Рисунок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86124"/>
            <a:ext cx="3584934" cy="2428892"/>
          </a:xfrm>
          <a:prstGeom prst="rect">
            <a:avLst/>
          </a:prstGeom>
          <a:noFill/>
        </p:spPr>
      </p:pic>
      <p:pic>
        <p:nvPicPr>
          <p:cNvPr id="10241" name="Picture 1" descr="F:\м фл\чех грант\ЧЕХОЕВА\грамоты\1 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51395">
            <a:off x="614576" y="495143"/>
            <a:ext cx="1662658" cy="2285992"/>
          </a:xfrm>
          <a:prstGeom prst="rect">
            <a:avLst/>
          </a:prstGeom>
          <a:noFill/>
        </p:spPr>
      </p:pic>
      <p:pic>
        <p:nvPicPr>
          <p:cNvPr id="10242" name="Picture 2" descr="F:\м фл\чех грант\ЧЕХОЕВА\грамоты\1 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2440">
            <a:off x="6442671" y="3982092"/>
            <a:ext cx="1785949" cy="2455505"/>
          </a:xfrm>
          <a:prstGeom prst="rect">
            <a:avLst/>
          </a:prstGeom>
          <a:noFill/>
        </p:spPr>
      </p:pic>
      <p:pic>
        <p:nvPicPr>
          <p:cNvPr id="10243" name="Picture 3" descr="F:\м фл\чех грант\ЧЕХОЕВА\грамоты\1 123.jpg"/>
          <p:cNvPicPr>
            <a:picLocks noChangeAspect="1" noChangeArrowheads="1"/>
          </p:cNvPicPr>
          <p:nvPr/>
        </p:nvPicPr>
        <p:blipFill>
          <a:blip r:embed="rId5" cstate="print"/>
          <a:srcRect l="5392"/>
          <a:stretch>
            <a:fillRect/>
          </a:stretch>
        </p:blipFill>
        <p:spPr bwMode="auto">
          <a:xfrm rot="16200000">
            <a:off x="3407962" y="-121870"/>
            <a:ext cx="2113739" cy="3071810"/>
          </a:xfrm>
          <a:prstGeom prst="rect">
            <a:avLst/>
          </a:prstGeom>
          <a:noFill/>
        </p:spPr>
      </p:pic>
      <p:pic>
        <p:nvPicPr>
          <p:cNvPr id="10244" name="Picture 4" descr="F:\м фл\чех грант\ЧЕХОЕВА\грамоты\1 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98750">
            <a:off x="555005" y="3921363"/>
            <a:ext cx="1766593" cy="2428892"/>
          </a:xfrm>
          <a:prstGeom prst="rect">
            <a:avLst/>
          </a:prstGeom>
          <a:noFill/>
        </p:spPr>
      </p:pic>
      <p:pic>
        <p:nvPicPr>
          <p:cNvPr id="10245" name="Picture 5" descr="F:\м фл\чех грант\ЧЕХОЕВА\грамоты\1 122.jpg"/>
          <p:cNvPicPr>
            <a:picLocks noChangeAspect="1" noChangeArrowheads="1"/>
          </p:cNvPicPr>
          <p:nvPr/>
        </p:nvPicPr>
        <p:blipFill>
          <a:blip r:embed="rId7" cstate="print"/>
          <a:srcRect l="3982" t="3030"/>
          <a:stretch>
            <a:fillRect/>
          </a:stretch>
        </p:blipFill>
        <p:spPr bwMode="auto">
          <a:xfrm rot="1165198">
            <a:off x="6500826" y="714356"/>
            <a:ext cx="1714512" cy="2380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920</TotalTime>
  <Words>1593</Words>
  <Application>Microsoft Office PowerPoint</Application>
  <PresentationFormat>Экран (4:3)</PresentationFormat>
  <Paragraphs>362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94</cp:revision>
  <dcterms:created xsi:type="dcterms:W3CDTF">2009-01-01T00:43:50Z</dcterms:created>
  <dcterms:modified xsi:type="dcterms:W3CDTF">2019-05-22T04:59:01Z</dcterms:modified>
</cp:coreProperties>
</file>